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83" r:id="rId4"/>
    <p:sldId id="284" r:id="rId5"/>
    <p:sldId id="285" r:id="rId6"/>
    <p:sldId id="286" r:id="rId7"/>
    <p:sldId id="287" r:id="rId8"/>
    <p:sldId id="281" r:id="rId9"/>
    <p:sldId id="288" r:id="rId10"/>
    <p:sldId id="289" r:id="rId11"/>
    <p:sldId id="290" r:id="rId12"/>
    <p:sldId id="291" r:id="rId13"/>
    <p:sldId id="292" r:id="rId14"/>
    <p:sldId id="293" r:id="rId15"/>
    <p:sldId id="296" r:id="rId16"/>
    <p:sldId id="294" r:id="rId17"/>
    <p:sldId id="295" r:id="rId18"/>
    <p:sldId id="298" r:id="rId19"/>
    <p:sldId id="297" r:id="rId20"/>
    <p:sldId id="299" r:id="rId21"/>
    <p:sldId id="300" r:id="rId22"/>
    <p:sldId id="301" r:id="rId23"/>
    <p:sldId id="302" r:id="rId24"/>
    <p:sldId id="303" r:id="rId25"/>
    <p:sldId id="262" r:id="rId26"/>
    <p:sldId id="280" r:id="rId27"/>
    <p:sldId id="258" r:id="rId28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666666"/>
    <a:srgbClr val="EC7474"/>
    <a:srgbClr val="EDF6E7"/>
    <a:srgbClr val="E84C3D"/>
    <a:srgbClr val="359BD3"/>
    <a:srgbClr val="FFFF00"/>
    <a:srgbClr val="E0C628"/>
    <a:srgbClr val="DA632E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4" autoAdjust="0"/>
    <p:restoredTop sz="94641" autoAdjust="0"/>
  </p:normalViewPr>
  <p:slideViewPr>
    <p:cSldViewPr snapToGrid="0">
      <p:cViewPr varScale="1">
        <p:scale>
          <a:sx n="75" d="100"/>
          <a:sy n="75" d="100"/>
        </p:scale>
        <p:origin x="221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34ADEB-4D44-4229-A606-694804125D88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BC292-6FAE-489E-BAC6-5C008E0121E5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46901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56239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6350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8612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303127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9388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16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978640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17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35655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058376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469409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20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304977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21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48942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05676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75143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23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072047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620025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74018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3519328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2573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26842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19336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983699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58896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3335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889957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objective of this work is the generation of a DNA circuit design algorithm with the following characteristics: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-It automatically designs a DNA circuit based on a single sequence input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-Avoids signal leak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-Performs a robust miRNA detection</a:t>
            </a:r>
            <a:endParaRPr lang="es-E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C292-6FAE-489E-BAC6-5C008E0121E5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3250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1C1F8-43BD-4CAC-9EED-BBFEF1B17C4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1EEA24C-ADD4-45DD-87B3-029E96F11E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D30249-FAC9-434C-8F2B-07A99E31C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07FC3FB-7B77-4587-A712-1575AF74C9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688EB35-0F97-4646-A9B8-B036EDD9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68793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E977F0-753F-4C0C-ADA3-03733610E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A5BD2A9-B7C8-4C87-B227-FE19C602E1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5AB5913-79AA-4BCF-8256-585FC0284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B4C3C60-7127-4410-BAF9-3757C8426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AB7EEE-5731-4B87-864C-BAD136F22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51733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D1F6E8A-B44E-43E9-A53A-43AAB20A043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FC8F44-758A-4611-BB31-1DC15554DC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621053-5715-4EA7-8541-6E65357BF6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571D92E-C343-4161-9A71-716373138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543A120-053E-42A5-BFB6-F1EE36CA7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2637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20F54-A66C-4FB1-9D0B-31DB67261B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A8D6F1A-ED69-4DC2-9569-757BFEB9B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89A338E-B495-4B7A-928B-E0C3B365F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D45578E-CFD0-4261-B0F2-DEB1E00E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AA36ED6-935A-471A-9524-6744653A8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50026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1A7466-4461-4528-A590-A347C0B360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CA60A8C-5CAB-403A-97C5-783A1E191B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10D80F-549C-44BA-ABAD-93823507D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4A1CB2-6EAF-46FD-9E4A-B35A0D486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CE8DF0-488A-455C-8E1D-CAD3802FF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03229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4C07CC-027C-4BD2-B7CA-7B0182D3F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E38AD8C-D637-4A19-8206-1E22095D03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37B518F-3096-44BD-8F58-7137DEFD854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68A6A1B-6A4D-4FC9-8AC2-ABA14FE1C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42A56E1-EF4E-4125-84A8-B82DD9E8E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2AEEE1D-BFC9-4E8F-92BA-2D2F87B0D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5524535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029135-014D-4504-AB9C-3B31AF1B6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94B219-61F1-46FD-A53D-70BF30415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5C0173E-F8A9-4F11-8FEA-A74D1C29ED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C0CE085-DC35-4341-8C6C-F322C279D9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E562CEE-93FF-4D8D-88C2-927F1D0239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22E7D858-93D4-4E39-9A7F-58C3A479F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D5AA599-C4B7-4145-BE84-86F0E62BE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A7DBFC1-C194-44E3-9783-FAD10E19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69280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4C6B5-C382-4DD7-BF22-85118A2F5C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B20EA6E-0153-49D2-B934-F23BDA370C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830E390-CA0D-425B-AAFF-22D0BF939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A6F545B-942E-458E-BF86-5784E749A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62175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A506FF6-29C1-4EEC-BBF8-F13359E4B8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8BCBC7-F0C4-4375-BA0C-1AD29A105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5410E46-53B9-4C81-8499-33336B07B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20692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506BE0-671E-4059-A097-678CD7FF87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F6A6BA5-023A-44FD-B10B-8535EE0C96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09204C2-E9AC-4EE2-8A14-2ACAE81ABD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3B3CFE-B981-4EDF-AF28-F831CE9FB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C0064-F70D-482C-AF3D-BD07DF5D4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E8AC30-7508-4275-A5F1-24D0EF665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4131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B8C191-3E8C-44A5-86BE-3E2B1EE0A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8019D32-E84B-44FA-B0DC-D1287F2B29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4E48670-6F7E-4184-A055-3936EAA3B7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C08DFFB-3CA1-4158-82C8-EDF8E39A3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2129353-EAB8-4D4A-887C-416410EAB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0539913-A021-461A-B8CD-2B0040C3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16440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1E05131-1B86-4223-B936-5C0AF5B5F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C2FF5D-84C0-43CE-8D4F-87D5EE7869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C64E83D-ECD9-4395-A49A-1CB765C95E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135599-0D53-4C4F-B977-63B539F679E1}" type="datetimeFigureOut">
              <a:rPr lang="es-ES" smtClean="0"/>
              <a:t>15/01/2023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27EFA37-3F05-40CA-BF75-F341C5D894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1265409-F992-47AA-9625-D538D6848A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1A5622-F268-4A04-ABCE-FE127E84998E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2732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B4B17B0A-C6DA-4B6B-A478-719283604218}"/>
              </a:ext>
            </a:extLst>
          </p:cNvPr>
          <p:cNvSpPr txBox="1">
            <a:spLocks/>
          </p:cNvSpPr>
          <p:nvPr/>
        </p:nvSpPr>
        <p:spPr>
          <a:xfrm>
            <a:off x="1689726" y="2407919"/>
            <a:ext cx="8812548" cy="15334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Docking assays of Musashi-1 allosteric RNA-binding sites</a:t>
            </a:r>
          </a:p>
        </p:txBody>
      </p:sp>
      <p:sp>
        <p:nvSpPr>
          <p:cNvPr id="11" name="Subtítulo 10">
            <a:extLst>
              <a:ext uri="{FF2B5EF4-FFF2-40B4-BE49-F238E27FC236}">
                <a16:creationId xmlns:a16="http://schemas.microsoft.com/office/drawing/2014/main" id="{3FF905F1-57DB-48FE-8307-F3F5C8BB3B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67349" y="5339398"/>
            <a:ext cx="6391273" cy="1345882"/>
          </a:xfrm>
        </p:spPr>
        <p:txBody>
          <a:bodyPr>
            <a:normAutofit/>
          </a:bodyPr>
          <a:lstStyle/>
          <a:p>
            <a:pPr algn="r"/>
            <a:r>
              <a:rPr lang="es-ES" b="1" dirty="0" err="1"/>
              <a:t>Author</a:t>
            </a:r>
            <a:r>
              <a:rPr lang="es-ES" b="1" dirty="0"/>
              <a:t>: </a:t>
            </a:r>
            <a:r>
              <a:rPr lang="es-ES" dirty="0"/>
              <a:t>Lucas Goiriz Beltrán</a:t>
            </a:r>
            <a:r>
              <a:rPr lang="en-US" dirty="0"/>
              <a:t> </a:t>
            </a:r>
            <a:r>
              <a:rPr lang="es-ES" dirty="0"/>
              <a:t> (UPV - CSIC)</a:t>
            </a:r>
          </a:p>
          <a:p>
            <a:pPr algn="r"/>
            <a:r>
              <a:rPr lang="pt-BR" b="1" dirty="0"/>
              <a:t>Supervisor: </a:t>
            </a:r>
            <a:r>
              <a:rPr lang="pt-BR" dirty="0"/>
              <a:t>Dr. Emmanuel Fajardo (UOC)</a:t>
            </a:r>
          </a:p>
          <a:p>
            <a:pPr algn="r"/>
            <a:r>
              <a:rPr lang="pt-BR" dirty="0" err="1"/>
              <a:t>January</a:t>
            </a:r>
            <a:r>
              <a:rPr lang="pt-BR" dirty="0"/>
              <a:t> 2023 </a:t>
            </a:r>
            <a:endParaRPr lang="es-ES" dirty="0"/>
          </a:p>
        </p:txBody>
      </p:sp>
      <p:pic>
        <p:nvPicPr>
          <p:cNvPr id="1026" name="Picture 2" descr="Universidad Abierta de Cataluña - Wikipedia, la enciclopedia libre">
            <a:extLst>
              <a:ext uri="{FF2B5EF4-FFF2-40B4-BE49-F238E27FC236}">
                <a16:creationId xmlns:a16="http://schemas.microsoft.com/office/drawing/2014/main" id="{C1CE967D-18E9-1CA6-ED7F-2F08501909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387" y="626481"/>
            <a:ext cx="2535293" cy="8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dad de Barcelona">
            <a:extLst>
              <a:ext uri="{FF2B5EF4-FFF2-40B4-BE49-F238E27FC236}">
                <a16:creationId xmlns:a16="http://schemas.microsoft.com/office/drawing/2014/main" id="{F8C4ECA0-01F7-366B-BB99-FFEC580F1C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93" y="626482"/>
            <a:ext cx="3499747" cy="95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38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</a:t>
              </a:r>
              <a:r>
                <a:rPr lang="es-ES" sz="4800" b="1" dirty="0" err="1"/>
                <a:t>Protein</a:t>
              </a:r>
              <a:r>
                <a:rPr lang="es-ES" sz="4800" b="1" dirty="0"/>
                <a:t>-RNA </a:t>
              </a:r>
              <a:r>
                <a:rPr lang="es-ES" sz="4800" b="1" dirty="0" err="1"/>
                <a:t>docking</a:t>
              </a:r>
              <a:r>
                <a:rPr lang="es-ES" sz="4800" b="1" dirty="0"/>
                <a:t> </a:t>
              </a:r>
              <a:r>
                <a:rPr lang="es-ES" sz="4800" b="1" dirty="0" err="1"/>
                <a:t>with</a:t>
              </a:r>
              <a:r>
                <a:rPr lang="es-ES" sz="4800" b="1" dirty="0"/>
                <a:t> </a:t>
              </a:r>
              <a:r>
                <a:rPr lang="es-ES" sz="4800" b="1" dirty="0" err="1"/>
                <a:t>LightDock</a:t>
              </a:r>
              <a:endParaRPr lang="es-ES" sz="48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8194" name="Picture 2" descr="GitHub - lightdock/lightdock: Protein-protein, protein-peptide and  protein-DNA docking framework based on the GSO algorithm">
            <a:extLst>
              <a:ext uri="{FF2B5EF4-FFF2-40B4-BE49-F238E27FC236}">
                <a16:creationId xmlns:a16="http://schemas.microsoft.com/office/drawing/2014/main" id="{977592D8-E26A-93B5-2DB2-6D4235C55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567" y="1611654"/>
            <a:ext cx="5103289" cy="965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Resultado de imagen de python">
            <a:extLst>
              <a:ext uri="{FF2B5EF4-FFF2-40B4-BE49-F238E27FC236}">
                <a16:creationId xmlns:a16="http://schemas.microsoft.com/office/drawing/2014/main" id="{5B9BF66F-13CE-B03B-E0C5-30DCE561F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8129" y="1461635"/>
            <a:ext cx="1265689" cy="1265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922174EB-E35F-836D-F652-62EEA6EE543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640" t="14008" r="12088" b="10548"/>
          <a:stretch/>
        </p:blipFill>
        <p:spPr>
          <a:xfrm>
            <a:off x="2488785" y="3015003"/>
            <a:ext cx="7214429" cy="386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872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</a:t>
              </a:r>
              <a:r>
                <a:rPr lang="es-ES" sz="4800" b="1" dirty="0" err="1"/>
                <a:t>Protein</a:t>
              </a:r>
              <a:r>
                <a:rPr lang="es-ES" sz="4800" b="1" dirty="0"/>
                <a:t>-RNA </a:t>
              </a:r>
              <a:r>
                <a:rPr lang="es-ES" sz="4800" b="1" dirty="0" err="1"/>
                <a:t>docking</a:t>
              </a:r>
              <a:r>
                <a:rPr lang="es-ES" sz="4800" b="1" dirty="0"/>
                <a:t> </a:t>
              </a:r>
              <a:r>
                <a:rPr lang="es-ES" sz="4800" b="1" dirty="0" err="1"/>
                <a:t>with</a:t>
              </a:r>
              <a:r>
                <a:rPr lang="es-ES" sz="4800" b="1" dirty="0"/>
                <a:t> </a:t>
              </a:r>
              <a:r>
                <a:rPr lang="es-ES" sz="4800" b="1" dirty="0" err="1"/>
                <a:t>LightDock</a:t>
              </a:r>
              <a:endParaRPr lang="es-ES" sz="48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065B5FEC-62A2-E5EC-7686-A0BCA37FB3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5" y="1266897"/>
            <a:ext cx="10364098" cy="51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14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</a:t>
              </a:r>
              <a:r>
                <a:rPr lang="es-ES" sz="4800" b="1" dirty="0" err="1"/>
                <a:t>Protein</a:t>
              </a:r>
              <a:r>
                <a:rPr lang="es-ES" sz="4800" b="1" dirty="0"/>
                <a:t>-RNA </a:t>
              </a:r>
              <a:r>
                <a:rPr lang="es-ES" sz="4800" b="1" dirty="0" err="1"/>
                <a:t>docking</a:t>
              </a:r>
              <a:r>
                <a:rPr lang="es-ES" sz="4800" b="1" dirty="0"/>
                <a:t> </a:t>
              </a:r>
              <a:r>
                <a:rPr lang="es-ES" sz="4800" b="1" dirty="0" err="1"/>
                <a:t>with</a:t>
              </a:r>
              <a:r>
                <a:rPr lang="es-ES" sz="4800" b="1" dirty="0"/>
                <a:t> </a:t>
              </a:r>
              <a:r>
                <a:rPr lang="es-ES" sz="4800" b="1" dirty="0" err="1"/>
                <a:t>LightDock</a:t>
              </a:r>
              <a:endParaRPr lang="es-ES" sz="48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719C9941-CBFE-F7B3-AEAA-52D41B2CFE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571" y="1397740"/>
            <a:ext cx="10364098" cy="51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3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</a:t>
              </a:r>
              <a:r>
                <a:rPr lang="es-ES" sz="4800" b="1" dirty="0" err="1"/>
                <a:t>Protein</a:t>
              </a:r>
              <a:r>
                <a:rPr lang="es-ES" sz="4800" b="1" dirty="0"/>
                <a:t>-RNA </a:t>
              </a:r>
              <a:r>
                <a:rPr lang="es-ES" sz="4800" b="1" dirty="0" err="1"/>
                <a:t>docking</a:t>
              </a:r>
              <a:r>
                <a:rPr lang="es-ES" sz="4800" b="1" dirty="0"/>
                <a:t> </a:t>
              </a:r>
              <a:r>
                <a:rPr lang="es-ES" sz="4800" b="1" dirty="0" err="1"/>
                <a:t>with</a:t>
              </a:r>
              <a:r>
                <a:rPr lang="es-ES" sz="4800" b="1" dirty="0"/>
                <a:t> </a:t>
              </a:r>
              <a:r>
                <a:rPr lang="es-ES" sz="4800" b="1" dirty="0" err="1"/>
                <a:t>LightDock</a:t>
              </a:r>
              <a:endParaRPr lang="es-ES" sz="48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5" name="Imagen 14" descr="Imagen que contiene luz&#10;&#10;Descripción generada automáticamente">
            <a:extLst>
              <a:ext uri="{FF2B5EF4-FFF2-40B4-BE49-F238E27FC236}">
                <a16:creationId xmlns:a16="http://schemas.microsoft.com/office/drawing/2014/main" id="{BD03FB13-FE0E-6A06-6579-FFFC732766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246" y="1323975"/>
            <a:ext cx="10364098" cy="51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</a:t>
              </a:r>
              <a:r>
                <a:rPr lang="es-ES" sz="4800" b="1" dirty="0" err="1"/>
                <a:t>Protein</a:t>
              </a:r>
              <a:r>
                <a:rPr lang="es-ES" sz="4800" b="1" dirty="0"/>
                <a:t>-RNA </a:t>
              </a:r>
              <a:r>
                <a:rPr lang="es-ES" sz="4800" b="1" dirty="0" err="1"/>
                <a:t>docking</a:t>
              </a:r>
              <a:r>
                <a:rPr lang="es-ES" sz="4800" b="1" dirty="0"/>
                <a:t> </a:t>
              </a:r>
              <a:r>
                <a:rPr lang="es-ES" sz="4800" b="1" dirty="0" err="1"/>
                <a:t>with</a:t>
              </a:r>
              <a:r>
                <a:rPr lang="es-ES" sz="4800" b="1" dirty="0"/>
                <a:t> </a:t>
              </a:r>
              <a:r>
                <a:rPr lang="es-ES" sz="4800" b="1" dirty="0" err="1"/>
                <a:t>LightDock</a:t>
              </a:r>
              <a:endParaRPr lang="es-ES" sz="48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Imagen que contiene luz, flor&#10;&#10;Descripción generada automáticamente">
            <a:extLst>
              <a:ext uri="{FF2B5EF4-FFF2-40B4-BE49-F238E27FC236}">
                <a16:creationId xmlns:a16="http://schemas.microsoft.com/office/drawing/2014/main" id="{06720625-BE52-EEFE-3063-F8D301B803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88" y="1531725"/>
            <a:ext cx="10364098" cy="510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465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</a:t>
              </a:r>
              <a:r>
                <a:rPr lang="es-ES" sz="4800" b="1" dirty="0" err="1"/>
                <a:t>Protein</a:t>
              </a:r>
              <a:r>
                <a:rPr lang="es-ES" sz="4800" b="1" dirty="0"/>
                <a:t>-RNA </a:t>
              </a:r>
              <a:r>
                <a:rPr lang="es-ES" sz="4800" b="1" dirty="0" err="1"/>
                <a:t>docking</a:t>
              </a:r>
              <a:r>
                <a:rPr lang="es-ES" sz="4800" b="1" dirty="0"/>
                <a:t> </a:t>
              </a:r>
              <a:r>
                <a:rPr lang="es-ES" sz="4800" b="1" dirty="0" err="1"/>
                <a:t>with</a:t>
              </a:r>
              <a:r>
                <a:rPr lang="es-ES" sz="4800" b="1" dirty="0"/>
                <a:t> </a:t>
              </a:r>
              <a:r>
                <a:rPr lang="es-ES" sz="4800" b="1" dirty="0" err="1"/>
                <a:t>LightDock</a:t>
              </a:r>
              <a:endParaRPr lang="es-ES" sz="48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magen que contiene arma, baloncesto, competencia de atletismo&#10;&#10;Descripción generada automáticamente">
            <a:extLst>
              <a:ext uri="{FF2B5EF4-FFF2-40B4-BE49-F238E27FC236}">
                <a16:creationId xmlns:a16="http://schemas.microsoft.com/office/drawing/2014/main" id="{F55C20A8-6048-6BDA-3375-40F8FF92B2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23" y="1157468"/>
            <a:ext cx="11253228" cy="5540560"/>
          </a:xfrm>
          <a:prstGeom prst="rect">
            <a:avLst/>
          </a:prstGeom>
        </p:spPr>
      </p:pic>
      <p:sp>
        <p:nvSpPr>
          <p:cNvPr id="5" name="Símbolo &quot;No permitido&quot; 4">
            <a:extLst>
              <a:ext uri="{FF2B5EF4-FFF2-40B4-BE49-F238E27FC236}">
                <a16:creationId xmlns:a16="http://schemas.microsoft.com/office/drawing/2014/main" id="{6C0620EE-703C-C361-0C74-1B5CEFFE1687}"/>
              </a:ext>
            </a:extLst>
          </p:cNvPr>
          <p:cNvSpPr/>
          <p:nvPr/>
        </p:nvSpPr>
        <p:spPr>
          <a:xfrm>
            <a:off x="4296000" y="2127748"/>
            <a:ext cx="3600000" cy="3600000"/>
          </a:xfrm>
          <a:prstGeom prst="noSmoking">
            <a:avLst/>
          </a:prstGeom>
          <a:solidFill>
            <a:srgbClr val="E84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293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</a:t>
              </a:r>
              <a:r>
                <a:rPr lang="es-ES" sz="4800" b="1" dirty="0" err="1"/>
                <a:t>Protein</a:t>
              </a:r>
              <a:r>
                <a:rPr lang="es-ES" sz="4800" b="1" dirty="0"/>
                <a:t>-RNA </a:t>
              </a:r>
              <a:r>
                <a:rPr lang="es-ES" sz="4800" b="1" dirty="0" err="1"/>
                <a:t>docking</a:t>
              </a:r>
              <a:r>
                <a:rPr lang="es-ES" sz="4800" b="1" dirty="0"/>
                <a:t> </a:t>
              </a:r>
              <a:r>
                <a:rPr lang="es-ES" sz="4800" b="1" dirty="0" err="1"/>
                <a:t>with</a:t>
              </a:r>
              <a:r>
                <a:rPr lang="es-ES" sz="4800" b="1" dirty="0"/>
                <a:t> </a:t>
              </a:r>
              <a:r>
                <a:rPr lang="es-ES" sz="4800" b="1" dirty="0" err="1"/>
                <a:t>LightDock</a:t>
              </a:r>
              <a:endParaRPr lang="es-ES" sz="48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537D09B-3456-54A7-58D3-7DB01F8D692E}"/>
              </a:ext>
            </a:extLst>
          </p:cNvPr>
          <p:cNvGrpSpPr/>
          <p:nvPr/>
        </p:nvGrpSpPr>
        <p:grpSpPr>
          <a:xfrm>
            <a:off x="2197465" y="5235944"/>
            <a:ext cx="9100458" cy="1354871"/>
            <a:chOff x="1823357" y="4050161"/>
            <a:chExt cx="8948058" cy="1270226"/>
          </a:xfrm>
        </p:grpSpPr>
        <p:sp>
          <p:nvSpPr>
            <p:cNvPr id="13" name="Rectángulo: esquinas redondeadas 12">
              <a:extLst>
                <a:ext uri="{FF2B5EF4-FFF2-40B4-BE49-F238E27FC236}">
                  <a16:creationId xmlns:a16="http://schemas.microsoft.com/office/drawing/2014/main" id="{08941EED-23DC-60A9-3071-85EE2ADFB6FF}"/>
                </a:ext>
              </a:extLst>
            </p:cNvPr>
            <p:cNvSpPr/>
            <p:nvPr/>
          </p:nvSpPr>
          <p:spPr>
            <a:xfrm>
              <a:off x="1823357" y="4050161"/>
              <a:ext cx="8948058" cy="1270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4" name="Título 1">
              <a:extLst>
                <a:ext uri="{FF2B5EF4-FFF2-40B4-BE49-F238E27FC236}">
                  <a16:creationId xmlns:a16="http://schemas.microsoft.com/office/drawing/2014/main" id="{72A7E5EE-A222-C12F-291F-C3DFF0CF107C}"/>
                </a:ext>
              </a:extLst>
            </p:cNvPr>
            <p:cNvSpPr txBox="1">
              <a:spLocks/>
            </p:cNvSpPr>
            <p:nvPr/>
          </p:nvSpPr>
          <p:spPr>
            <a:xfrm>
              <a:off x="1823357" y="4099487"/>
              <a:ext cx="8719426" cy="11715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571500" indent="-571500" algn="just">
                <a:buFont typeface="Wingdings" panose="05000000000000000000" pitchFamily="2" charset="2"/>
                <a:buChar char="§"/>
              </a:pPr>
              <a:r>
                <a:rPr lang="en-US" sz="4000" b="1" dirty="0"/>
                <a:t>0 satisfactory models found for RNA mutants. </a:t>
              </a:r>
              <a:r>
                <a:rPr lang="en-US" sz="4000" b="1" i="1" dirty="0"/>
                <a:t>Ab initio</a:t>
              </a:r>
              <a:r>
                <a:rPr lang="en-US" sz="4000" b="1" dirty="0"/>
                <a:t> docking is not enough</a:t>
              </a:r>
              <a:endParaRPr lang="es-ES" sz="4000" b="1" dirty="0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07DC1C74-2559-9E62-3BC4-9470208B38ED}"/>
              </a:ext>
            </a:extLst>
          </p:cNvPr>
          <p:cNvGrpSpPr/>
          <p:nvPr/>
        </p:nvGrpSpPr>
        <p:grpSpPr>
          <a:xfrm>
            <a:off x="2197465" y="1911118"/>
            <a:ext cx="9100458" cy="1354871"/>
            <a:chOff x="1823357" y="4050161"/>
            <a:chExt cx="8948058" cy="1270226"/>
          </a:xfrm>
        </p:grpSpPr>
        <p:sp>
          <p:nvSpPr>
            <p:cNvPr id="16" name="Rectángulo: esquinas redondeadas 15">
              <a:extLst>
                <a:ext uri="{FF2B5EF4-FFF2-40B4-BE49-F238E27FC236}">
                  <a16:creationId xmlns:a16="http://schemas.microsoft.com/office/drawing/2014/main" id="{10D4EDDF-8186-0723-C45D-EA4381783D57}"/>
                </a:ext>
              </a:extLst>
            </p:cNvPr>
            <p:cNvSpPr/>
            <p:nvPr/>
          </p:nvSpPr>
          <p:spPr>
            <a:xfrm>
              <a:off x="1823357" y="4050161"/>
              <a:ext cx="8948058" cy="1270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7" name="Título 1">
              <a:extLst>
                <a:ext uri="{FF2B5EF4-FFF2-40B4-BE49-F238E27FC236}">
                  <a16:creationId xmlns:a16="http://schemas.microsoft.com/office/drawing/2014/main" id="{DAD2FDD9-C9A2-504A-145D-3F23AD290763}"/>
                </a:ext>
              </a:extLst>
            </p:cNvPr>
            <p:cNvSpPr txBox="1">
              <a:spLocks/>
            </p:cNvSpPr>
            <p:nvPr/>
          </p:nvSpPr>
          <p:spPr>
            <a:xfrm>
              <a:off x="1823357" y="4099487"/>
              <a:ext cx="8545285" cy="11715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571500" indent="-571500" algn="just">
                <a:buFont typeface="Wingdings" panose="05000000000000000000" pitchFamily="2" charset="2"/>
                <a:buChar char="§"/>
              </a:pPr>
              <a:r>
                <a:rPr lang="en-US" sz="4000" b="1" dirty="0"/>
                <a:t>3 satisfactory conformations found for original RNA sequence</a:t>
              </a:r>
              <a:endParaRPr lang="es-ES" sz="4000" b="1" dirty="0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2C3D4895-9489-3602-7F4B-7049B07BF44B}"/>
              </a:ext>
            </a:extLst>
          </p:cNvPr>
          <p:cNvGrpSpPr/>
          <p:nvPr/>
        </p:nvGrpSpPr>
        <p:grpSpPr>
          <a:xfrm>
            <a:off x="2199394" y="3582689"/>
            <a:ext cx="9100458" cy="1354871"/>
            <a:chOff x="1823357" y="4050161"/>
            <a:chExt cx="8948058" cy="1270226"/>
          </a:xfrm>
        </p:grpSpPr>
        <p:sp>
          <p:nvSpPr>
            <p:cNvPr id="19" name="Rectángulo: esquinas redondeadas 18">
              <a:extLst>
                <a:ext uri="{FF2B5EF4-FFF2-40B4-BE49-F238E27FC236}">
                  <a16:creationId xmlns:a16="http://schemas.microsoft.com/office/drawing/2014/main" id="{7763DC09-5FD8-CE3E-8547-72414828B564}"/>
                </a:ext>
              </a:extLst>
            </p:cNvPr>
            <p:cNvSpPr/>
            <p:nvPr/>
          </p:nvSpPr>
          <p:spPr>
            <a:xfrm>
              <a:off x="1823357" y="4050161"/>
              <a:ext cx="8948058" cy="1270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20" name="Título 1">
              <a:extLst>
                <a:ext uri="{FF2B5EF4-FFF2-40B4-BE49-F238E27FC236}">
                  <a16:creationId xmlns:a16="http://schemas.microsoft.com/office/drawing/2014/main" id="{A7405E4B-1034-B0B9-FEFC-32752EEB83C3}"/>
                </a:ext>
              </a:extLst>
            </p:cNvPr>
            <p:cNvSpPr txBox="1">
              <a:spLocks/>
            </p:cNvSpPr>
            <p:nvPr/>
          </p:nvSpPr>
          <p:spPr>
            <a:xfrm>
              <a:off x="1823357" y="4099487"/>
              <a:ext cx="8719426" cy="11715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571500" indent="-571500" algn="just">
                <a:buFont typeface="Wingdings" panose="05000000000000000000" pitchFamily="2" charset="2"/>
                <a:buChar char="§"/>
              </a:pPr>
              <a:r>
                <a:rPr lang="en-US" sz="4000" b="1" dirty="0"/>
                <a:t>Interaction strongly depends on </a:t>
              </a:r>
              <a:r>
                <a:rPr lang="en-US" sz="4000" b="1" dirty="0">
                  <a:latin typeface="Courier New" panose="02070309020205020404" pitchFamily="49" charset="0"/>
                  <a:cs typeface="Courier New" panose="02070309020205020404" pitchFamily="49" charset="0"/>
                </a:rPr>
                <a:t>DPLTKRS</a:t>
              </a:r>
              <a:r>
                <a:rPr lang="en-US" sz="4000" b="1" dirty="0"/>
                <a:t> loop in RRM1</a:t>
              </a:r>
              <a:endParaRPr lang="es-ES" sz="4000" b="1" dirty="0"/>
            </a:p>
          </p:txBody>
        </p:sp>
      </p:grpSp>
      <p:pic>
        <p:nvPicPr>
          <p:cNvPr id="22" name="Imagen 21">
            <a:extLst>
              <a:ext uri="{FF2B5EF4-FFF2-40B4-BE49-F238E27FC236}">
                <a16:creationId xmlns:a16="http://schemas.microsoft.com/office/drawing/2014/main" id="{E510557B-E47E-5E49-EA0A-AF82B2906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2127" y="1323349"/>
            <a:ext cx="4887864" cy="5534651"/>
          </a:xfrm>
          <a:prstGeom prst="rect">
            <a:avLst/>
          </a:prstGeom>
        </p:spPr>
      </p:pic>
      <p:sp>
        <p:nvSpPr>
          <p:cNvPr id="23" name="Elipse 22">
            <a:extLst>
              <a:ext uri="{FF2B5EF4-FFF2-40B4-BE49-F238E27FC236}">
                <a16:creationId xmlns:a16="http://schemas.microsoft.com/office/drawing/2014/main" id="{F11ECA9B-008A-6D1C-4873-74DA8056122D}"/>
              </a:ext>
            </a:extLst>
          </p:cNvPr>
          <p:cNvSpPr/>
          <p:nvPr/>
        </p:nvSpPr>
        <p:spPr>
          <a:xfrm>
            <a:off x="4389044" y="5288557"/>
            <a:ext cx="1666240" cy="1483760"/>
          </a:xfrm>
          <a:prstGeom prst="ellipse">
            <a:avLst/>
          </a:prstGeom>
          <a:noFill/>
          <a:ln w="28575">
            <a:solidFill>
              <a:srgbClr val="E84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76717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</a:t>
              </a:r>
              <a:r>
                <a:rPr lang="es-ES" sz="4800" b="1" dirty="0" err="1"/>
                <a:t>Protein-lipid</a:t>
              </a:r>
              <a:r>
                <a:rPr lang="es-ES" sz="4800" b="1" dirty="0"/>
                <a:t> </a:t>
              </a:r>
              <a:r>
                <a:rPr lang="es-ES" sz="4800" b="1" dirty="0" err="1"/>
                <a:t>docking</a:t>
              </a:r>
              <a:r>
                <a:rPr lang="es-ES" sz="4800" b="1" dirty="0"/>
                <a:t> </a:t>
              </a:r>
              <a:r>
                <a:rPr lang="es-ES" sz="4800" b="1" dirty="0" err="1"/>
                <a:t>with</a:t>
              </a:r>
              <a:r>
                <a:rPr lang="es-ES" sz="4800" b="1" dirty="0"/>
                <a:t> </a:t>
              </a:r>
              <a:r>
                <a:rPr lang="es-ES" sz="4800" b="1" dirty="0" err="1"/>
                <a:t>AutoDockVina</a:t>
              </a:r>
              <a:endParaRPr lang="es-ES" sz="48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9218" name="Picture 2" descr="AutoDock Vina">
            <a:extLst>
              <a:ext uri="{FF2B5EF4-FFF2-40B4-BE49-F238E27FC236}">
                <a16:creationId xmlns:a16="http://schemas.microsoft.com/office/drawing/2014/main" id="{C682025E-097F-E03D-78E2-E83E185EA9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386" y="1509683"/>
            <a:ext cx="2414285" cy="2414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 descr="Imagen que contiene alimentos, collar&#10;&#10;Descripción generada automáticamente">
            <a:extLst>
              <a:ext uri="{FF2B5EF4-FFF2-40B4-BE49-F238E27FC236}">
                <a16:creationId xmlns:a16="http://schemas.microsoft.com/office/drawing/2014/main" id="{D240810A-AF85-4612-E1C6-845F169510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727" y="1509683"/>
            <a:ext cx="4808752" cy="2325173"/>
          </a:xfrm>
          <a:prstGeom prst="rect">
            <a:avLst/>
          </a:prstGeom>
        </p:spPr>
      </p:pic>
      <p:pic>
        <p:nvPicPr>
          <p:cNvPr id="11" name="Imagen 10" descr="Imagen que contiene collar, sostener, hombre, brazalete&#10;&#10;Descripción generada automáticamente">
            <a:extLst>
              <a:ext uri="{FF2B5EF4-FFF2-40B4-BE49-F238E27FC236}">
                <a16:creationId xmlns:a16="http://schemas.microsoft.com/office/drawing/2014/main" id="{3E9818AC-4408-1482-358A-54B25EE8D9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956" y="3125166"/>
            <a:ext cx="8180269" cy="3955400"/>
          </a:xfrm>
          <a:prstGeom prst="rect">
            <a:avLst/>
          </a:prstGeom>
        </p:spPr>
      </p:pic>
      <p:sp>
        <p:nvSpPr>
          <p:cNvPr id="12" name="Flecha: hacia arriba 11">
            <a:extLst>
              <a:ext uri="{FF2B5EF4-FFF2-40B4-BE49-F238E27FC236}">
                <a16:creationId xmlns:a16="http://schemas.microsoft.com/office/drawing/2014/main" id="{4F4FA090-16DF-FF05-1C3D-73AF60BA8B68}"/>
              </a:ext>
            </a:extLst>
          </p:cNvPr>
          <p:cNvSpPr/>
          <p:nvPr/>
        </p:nvSpPr>
        <p:spPr>
          <a:xfrm rot="1294725">
            <a:off x="4483007" y="5207160"/>
            <a:ext cx="695096" cy="671331"/>
          </a:xfrm>
          <a:prstGeom prst="upArrow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36800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</a:t>
              </a:r>
              <a:r>
                <a:rPr lang="es-ES" sz="4800" b="1" dirty="0" err="1"/>
                <a:t>Protein-lipid</a:t>
              </a:r>
              <a:r>
                <a:rPr lang="es-ES" sz="4800" b="1" dirty="0"/>
                <a:t> </a:t>
              </a:r>
              <a:r>
                <a:rPr lang="es-ES" sz="4800" b="1" dirty="0" err="1"/>
                <a:t>docking</a:t>
              </a:r>
              <a:r>
                <a:rPr lang="es-ES" sz="4800" b="1" dirty="0"/>
                <a:t> </a:t>
              </a:r>
              <a:r>
                <a:rPr lang="es-ES" sz="4800" b="1" dirty="0" err="1"/>
                <a:t>with</a:t>
              </a:r>
              <a:r>
                <a:rPr lang="es-ES" sz="4800" b="1" dirty="0"/>
                <a:t> </a:t>
              </a:r>
              <a:r>
                <a:rPr lang="es-ES" sz="4800" b="1" dirty="0" err="1"/>
                <a:t>AutoDockVina</a:t>
              </a:r>
              <a:endParaRPr lang="es-ES" sz="48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2" name="Imagen 11" descr="Imagen que contiene sostener, persona, mano, viendo&#10;&#10;Descripción generada automáticamente">
            <a:extLst>
              <a:ext uri="{FF2B5EF4-FFF2-40B4-BE49-F238E27FC236}">
                <a16:creationId xmlns:a16="http://schemas.microsoft.com/office/drawing/2014/main" id="{83F72F60-FDE1-BAA1-9F6F-6EE2EA37C2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11" r="35444"/>
          <a:stretch/>
        </p:blipFill>
        <p:spPr>
          <a:xfrm>
            <a:off x="4801720" y="1376722"/>
            <a:ext cx="3310808" cy="5011346"/>
          </a:xfrm>
          <a:prstGeom prst="rect">
            <a:avLst/>
          </a:prstGeom>
        </p:spPr>
      </p:pic>
      <p:pic>
        <p:nvPicPr>
          <p:cNvPr id="14" name="Imagen 13" descr="Imagen que contiene sostener, persona, mano, viendo&#10;&#10;Descripción generada automáticamente">
            <a:extLst>
              <a:ext uri="{FF2B5EF4-FFF2-40B4-BE49-F238E27FC236}">
                <a16:creationId xmlns:a16="http://schemas.microsoft.com/office/drawing/2014/main" id="{9E84B4B2-3BFB-170B-4072-DC6DCDBFE65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5" r="35194"/>
          <a:stretch/>
        </p:blipFill>
        <p:spPr>
          <a:xfrm>
            <a:off x="1119644" y="1376722"/>
            <a:ext cx="3379809" cy="5011346"/>
          </a:xfrm>
          <a:prstGeom prst="rect">
            <a:avLst/>
          </a:prstGeom>
        </p:spPr>
      </p:pic>
      <p:pic>
        <p:nvPicPr>
          <p:cNvPr id="16" name="Imagen 15" descr="Imagen que contiene sostener, persona, mano, remoto&#10;&#10;Descripción generada automáticamente">
            <a:extLst>
              <a:ext uri="{FF2B5EF4-FFF2-40B4-BE49-F238E27FC236}">
                <a16:creationId xmlns:a16="http://schemas.microsoft.com/office/drawing/2014/main" id="{1DF8016B-81AA-EF26-DA3A-A0F37EA5073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29" r="35561"/>
          <a:stretch/>
        </p:blipFill>
        <p:spPr>
          <a:xfrm>
            <a:off x="8414795" y="1376722"/>
            <a:ext cx="3379808" cy="50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835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</a:t>
              </a:r>
              <a:r>
                <a:rPr lang="es-ES" sz="4800" b="1" dirty="0" err="1"/>
                <a:t>Protein-lipid</a:t>
              </a:r>
              <a:r>
                <a:rPr lang="es-ES" sz="4800" b="1" dirty="0"/>
                <a:t> </a:t>
              </a:r>
              <a:r>
                <a:rPr lang="es-ES" sz="4800" b="1" dirty="0" err="1"/>
                <a:t>docking</a:t>
              </a:r>
              <a:r>
                <a:rPr lang="es-ES" sz="4800" b="1" dirty="0"/>
                <a:t> </a:t>
              </a:r>
              <a:r>
                <a:rPr lang="es-ES" sz="4800" b="1" dirty="0" err="1"/>
                <a:t>with</a:t>
              </a:r>
              <a:r>
                <a:rPr lang="es-ES" sz="4800" b="1" dirty="0"/>
                <a:t> </a:t>
              </a:r>
              <a:r>
                <a:rPr lang="es-ES" sz="4800" b="1" dirty="0" err="1"/>
                <a:t>AutoDockVina</a:t>
              </a:r>
              <a:endParaRPr lang="es-ES" sz="48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" name="Imagen 2" descr="Imagen que contiene sostener, persona, mano, alimentos&#10;&#10;Descripción generada automáticamente">
            <a:extLst>
              <a:ext uri="{FF2B5EF4-FFF2-40B4-BE49-F238E27FC236}">
                <a16:creationId xmlns:a16="http://schemas.microsoft.com/office/drawing/2014/main" id="{19C95301-FDF2-49E4-13A6-10E195611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496" y="1323975"/>
            <a:ext cx="10364098" cy="5011346"/>
          </a:xfrm>
          <a:prstGeom prst="rect">
            <a:avLst/>
          </a:prstGeom>
        </p:spPr>
      </p:pic>
      <p:pic>
        <p:nvPicPr>
          <p:cNvPr id="7" name="Imagen 6" descr="Imagen que contiene sostener, mano, viendo, alimentos&#10;&#10;Descripción generada automáticamente">
            <a:extLst>
              <a:ext uri="{FF2B5EF4-FFF2-40B4-BE49-F238E27FC236}">
                <a16:creationId xmlns:a16="http://schemas.microsoft.com/office/drawing/2014/main" id="{02488106-B11A-1886-C514-C07B2C6839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14220" y="1323975"/>
            <a:ext cx="10364098" cy="5011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874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4" y="514351"/>
            <a:ext cx="3114676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 dirty="0"/>
                <a:t>  Index</a:t>
              </a:r>
              <a:endParaRPr lang="es-ES" sz="5000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5587529-B4C1-4AC9-A262-44C4990F8C31}"/>
              </a:ext>
            </a:extLst>
          </p:cNvPr>
          <p:cNvGrpSpPr/>
          <p:nvPr/>
        </p:nvGrpSpPr>
        <p:grpSpPr>
          <a:xfrm>
            <a:off x="1285419" y="1120773"/>
            <a:ext cx="9010651" cy="4924421"/>
            <a:chOff x="666749" y="1479750"/>
            <a:chExt cx="3114676" cy="882450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71D79178-55CA-4E6C-AD5D-52E0E737DBFB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A877F724-6A93-4542-A163-38807426ED08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479750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571500" indent="-571500" algn="l">
                <a:buFont typeface="Wingdings" panose="05000000000000000000" pitchFamily="2" charset="2"/>
                <a:buChar char="v"/>
              </a:pPr>
              <a:r>
                <a:rPr lang="es-ES" sz="3500" dirty="0" err="1"/>
                <a:t>Introduction</a:t>
              </a:r>
              <a:endParaRPr lang="es-ES" sz="3500" dirty="0"/>
            </a:p>
            <a:p>
              <a:pPr marL="571500" indent="-571500" algn="l">
                <a:buFont typeface="Wingdings" panose="05000000000000000000" pitchFamily="2" charset="2"/>
                <a:buChar char="v"/>
              </a:pPr>
              <a:r>
                <a:rPr lang="es-ES" sz="3500" dirty="0" err="1"/>
                <a:t>Objectives</a:t>
              </a:r>
              <a:endParaRPr lang="es-ES" sz="3500" dirty="0"/>
            </a:p>
            <a:p>
              <a:pPr marL="571500" indent="-571500" algn="l">
                <a:buFont typeface="Wingdings" panose="05000000000000000000" pitchFamily="2" charset="2"/>
                <a:buChar char="v"/>
              </a:pPr>
              <a:r>
                <a:rPr lang="es-ES" sz="3500" dirty="0" err="1"/>
                <a:t>Generation</a:t>
              </a:r>
              <a:r>
                <a:rPr lang="es-ES" sz="3500" dirty="0"/>
                <a:t> </a:t>
              </a:r>
              <a:r>
                <a:rPr lang="es-ES" sz="3500" dirty="0" err="1"/>
                <a:t>of</a:t>
              </a:r>
              <a:r>
                <a:rPr lang="es-ES" sz="3500" dirty="0"/>
                <a:t> 3D RNA </a:t>
              </a:r>
              <a:r>
                <a:rPr lang="es-ES" sz="3500" dirty="0" err="1"/>
                <a:t>molecule</a:t>
              </a:r>
              <a:r>
                <a:rPr lang="es-ES" sz="3500" dirty="0"/>
                <a:t> </a:t>
              </a:r>
              <a:r>
                <a:rPr lang="es-ES" sz="3500" dirty="0" err="1"/>
                <a:t>structures</a:t>
              </a:r>
              <a:endParaRPr lang="es-ES" sz="3500" dirty="0"/>
            </a:p>
            <a:p>
              <a:pPr marL="571500" indent="-571500" algn="l">
                <a:buFont typeface="Wingdings" panose="05000000000000000000" pitchFamily="2" charset="2"/>
                <a:buChar char="v"/>
              </a:pPr>
              <a:r>
                <a:rPr lang="es-ES" sz="3500" dirty="0" err="1"/>
                <a:t>Protein</a:t>
              </a:r>
              <a:r>
                <a:rPr lang="es-ES" sz="3500" dirty="0"/>
                <a:t>-RNA </a:t>
              </a:r>
              <a:r>
                <a:rPr lang="es-ES" sz="3500" dirty="0" err="1"/>
                <a:t>docking</a:t>
              </a:r>
              <a:r>
                <a:rPr lang="es-ES" sz="3500" dirty="0"/>
                <a:t> </a:t>
              </a:r>
              <a:r>
                <a:rPr lang="es-ES" sz="3500" dirty="0" err="1"/>
                <a:t>with</a:t>
              </a:r>
              <a:r>
                <a:rPr lang="es-ES" sz="3500" dirty="0"/>
                <a:t> </a:t>
              </a:r>
              <a:r>
                <a:rPr lang="es-ES" sz="3500" dirty="0" err="1"/>
                <a:t>LightDock</a:t>
              </a:r>
              <a:endParaRPr lang="es-ES" sz="3500" dirty="0"/>
            </a:p>
            <a:p>
              <a:pPr marL="571500" indent="-571500" algn="l">
                <a:buFont typeface="Wingdings" panose="05000000000000000000" pitchFamily="2" charset="2"/>
                <a:buChar char="v"/>
              </a:pPr>
              <a:r>
                <a:rPr lang="es-ES" sz="3500" dirty="0" err="1"/>
                <a:t>Protein-lipid</a:t>
              </a:r>
              <a:r>
                <a:rPr lang="es-ES" sz="3500" dirty="0"/>
                <a:t> </a:t>
              </a:r>
              <a:r>
                <a:rPr lang="es-ES" sz="3500" dirty="0" err="1"/>
                <a:t>docking</a:t>
              </a:r>
              <a:r>
                <a:rPr lang="es-ES" sz="3500" dirty="0"/>
                <a:t> </a:t>
              </a:r>
              <a:r>
                <a:rPr lang="es-ES" sz="3500" dirty="0" err="1"/>
                <a:t>with</a:t>
              </a:r>
              <a:r>
                <a:rPr lang="es-ES" sz="3500" dirty="0"/>
                <a:t> </a:t>
              </a:r>
              <a:r>
                <a:rPr lang="es-ES" sz="3500" dirty="0" err="1"/>
                <a:t>AutodockVina</a:t>
              </a:r>
              <a:endParaRPr lang="es-ES" sz="3500" dirty="0"/>
            </a:p>
            <a:p>
              <a:pPr marL="571500" indent="-571500" algn="l">
                <a:buFont typeface="Wingdings" panose="05000000000000000000" pitchFamily="2" charset="2"/>
                <a:buChar char="v"/>
              </a:pPr>
              <a:r>
                <a:rPr lang="es-ES" sz="3500" dirty="0" err="1"/>
                <a:t>Interaction</a:t>
              </a:r>
              <a:r>
                <a:rPr lang="es-ES" sz="3500" dirty="0"/>
                <a:t> complexes </a:t>
              </a:r>
              <a:r>
                <a:rPr lang="es-ES" sz="3500" dirty="0" err="1"/>
                <a:t>construction</a:t>
              </a:r>
              <a:endParaRPr lang="es-ES" sz="3500" dirty="0"/>
            </a:p>
            <a:p>
              <a:pPr marL="571500" indent="-571500" algn="l">
                <a:buFont typeface="Wingdings" panose="05000000000000000000" pitchFamily="2" charset="2"/>
                <a:buChar char="v"/>
              </a:pPr>
              <a:r>
                <a:rPr lang="es-ES" sz="3500" dirty="0" err="1"/>
                <a:t>Conclusions</a:t>
              </a:r>
              <a:endParaRPr lang="es-ES" sz="3500" dirty="0"/>
            </a:p>
            <a:p>
              <a:pPr marL="571500" indent="-571500" algn="l">
                <a:buFont typeface="Wingdings" panose="05000000000000000000" pitchFamily="2" charset="2"/>
                <a:buChar char="v"/>
              </a:pPr>
              <a:r>
                <a:rPr lang="es-ES" sz="3500" dirty="0" err="1"/>
                <a:t>Acknowledgements</a:t>
              </a:r>
              <a:endParaRPr lang="es-ES" sz="35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03108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</a:t>
              </a:r>
              <a:r>
                <a:rPr lang="es-ES" sz="4800" b="1" dirty="0" err="1"/>
                <a:t>Protein-lipid</a:t>
              </a:r>
              <a:r>
                <a:rPr lang="es-ES" sz="4800" b="1" dirty="0"/>
                <a:t> </a:t>
              </a:r>
              <a:r>
                <a:rPr lang="es-ES" sz="4800" b="1" dirty="0" err="1"/>
                <a:t>docking</a:t>
              </a:r>
              <a:r>
                <a:rPr lang="es-ES" sz="4800" b="1" dirty="0"/>
                <a:t> </a:t>
              </a:r>
              <a:r>
                <a:rPr lang="es-ES" sz="4800" b="1" dirty="0" err="1"/>
                <a:t>with</a:t>
              </a:r>
              <a:r>
                <a:rPr lang="es-ES" sz="4800" b="1" dirty="0"/>
                <a:t> </a:t>
              </a:r>
              <a:r>
                <a:rPr lang="es-ES" sz="4800" b="1" dirty="0" err="1"/>
                <a:t>AutoDockVina</a:t>
              </a:r>
              <a:endParaRPr lang="es-ES" sz="48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B5A892FD-EA5D-4EA2-6644-63E911967164}"/>
              </a:ext>
            </a:extLst>
          </p:cNvPr>
          <p:cNvGrpSpPr/>
          <p:nvPr/>
        </p:nvGrpSpPr>
        <p:grpSpPr>
          <a:xfrm>
            <a:off x="2045065" y="1758719"/>
            <a:ext cx="9100458" cy="1378020"/>
            <a:chOff x="1823357" y="4050161"/>
            <a:chExt cx="8948058" cy="1270226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4364318-3FB2-7CF8-7A8C-441F923861E3}"/>
                </a:ext>
              </a:extLst>
            </p:cNvPr>
            <p:cNvSpPr/>
            <p:nvPr/>
          </p:nvSpPr>
          <p:spPr>
            <a:xfrm>
              <a:off x="1823357" y="4050161"/>
              <a:ext cx="8948058" cy="1270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4DDFC1C9-29A4-431E-0F8C-DB2CBBD32E71}"/>
                </a:ext>
              </a:extLst>
            </p:cNvPr>
            <p:cNvSpPr txBox="1">
              <a:spLocks/>
            </p:cNvSpPr>
            <p:nvPr/>
          </p:nvSpPr>
          <p:spPr>
            <a:xfrm>
              <a:off x="1823357" y="4099487"/>
              <a:ext cx="8545285" cy="11715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571500" indent="-571500" algn="just">
                <a:buFont typeface="Wingdings" panose="05000000000000000000" pitchFamily="2" charset="2"/>
                <a:buChar char="§"/>
              </a:pPr>
              <a:r>
                <a:rPr lang="en-US" sz="4000" b="1" dirty="0"/>
                <a:t>Satisfactory models are generated: hydrophobic chain enters the pocket</a:t>
              </a:r>
              <a:endParaRPr lang="es-ES" sz="4000" b="1" dirty="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D2489565-C062-2775-4E7C-E71EDB85A611}"/>
              </a:ext>
            </a:extLst>
          </p:cNvPr>
          <p:cNvGrpSpPr/>
          <p:nvPr/>
        </p:nvGrpSpPr>
        <p:grpSpPr>
          <a:xfrm>
            <a:off x="2045065" y="3429000"/>
            <a:ext cx="9100458" cy="1378020"/>
            <a:chOff x="1823357" y="4050161"/>
            <a:chExt cx="8948058" cy="1270226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ADA9FAF0-BAB6-1386-075A-9C10F804BB7B}"/>
                </a:ext>
              </a:extLst>
            </p:cNvPr>
            <p:cNvSpPr/>
            <p:nvPr/>
          </p:nvSpPr>
          <p:spPr>
            <a:xfrm>
              <a:off x="1823357" y="4050161"/>
              <a:ext cx="8948058" cy="1270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7C6114A3-1157-79BE-E3CD-AD4AF16AF575}"/>
                </a:ext>
              </a:extLst>
            </p:cNvPr>
            <p:cNvSpPr txBox="1">
              <a:spLocks/>
            </p:cNvSpPr>
            <p:nvPr/>
          </p:nvSpPr>
          <p:spPr>
            <a:xfrm>
              <a:off x="1823357" y="4099487"/>
              <a:ext cx="8545285" cy="11715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571500" indent="-571500" algn="just">
                <a:buFont typeface="Wingdings" panose="05000000000000000000" pitchFamily="2" charset="2"/>
                <a:buChar char="§"/>
              </a:pPr>
              <a:r>
                <a:rPr lang="en-US" sz="4000" b="1" dirty="0"/>
                <a:t>Larger and rigid fatty acids have more constrained interactions</a:t>
              </a:r>
              <a:endParaRPr lang="es-E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680213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s-ES" sz="5000" b="1" dirty="0" err="1"/>
                <a:t>Interaction</a:t>
              </a:r>
              <a:r>
                <a:rPr lang="es-ES" sz="5000" b="1" dirty="0"/>
                <a:t> Complexes</a:t>
              </a:r>
            </a:p>
          </p:txBody>
        </p:sp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B5A892FD-EA5D-4EA2-6644-63E911967164}"/>
              </a:ext>
            </a:extLst>
          </p:cNvPr>
          <p:cNvGrpSpPr/>
          <p:nvPr/>
        </p:nvGrpSpPr>
        <p:grpSpPr>
          <a:xfrm>
            <a:off x="2045065" y="1758718"/>
            <a:ext cx="9100458" cy="1270225"/>
            <a:chOff x="1823357" y="4050161"/>
            <a:chExt cx="8948058" cy="1270226"/>
          </a:xfrm>
        </p:grpSpPr>
        <p:sp>
          <p:nvSpPr>
            <p:cNvPr id="4" name="Rectángulo: esquinas redondeadas 3">
              <a:extLst>
                <a:ext uri="{FF2B5EF4-FFF2-40B4-BE49-F238E27FC236}">
                  <a16:creationId xmlns:a16="http://schemas.microsoft.com/office/drawing/2014/main" id="{B4364318-3FB2-7CF8-7A8C-441F923861E3}"/>
                </a:ext>
              </a:extLst>
            </p:cNvPr>
            <p:cNvSpPr/>
            <p:nvPr/>
          </p:nvSpPr>
          <p:spPr>
            <a:xfrm>
              <a:off x="1823357" y="4050161"/>
              <a:ext cx="8948058" cy="1270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5" name="Título 1">
              <a:extLst>
                <a:ext uri="{FF2B5EF4-FFF2-40B4-BE49-F238E27FC236}">
                  <a16:creationId xmlns:a16="http://schemas.microsoft.com/office/drawing/2014/main" id="{4DDFC1C9-29A4-431E-0F8C-DB2CBBD32E71}"/>
                </a:ext>
              </a:extLst>
            </p:cNvPr>
            <p:cNvSpPr txBox="1">
              <a:spLocks/>
            </p:cNvSpPr>
            <p:nvPr/>
          </p:nvSpPr>
          <p:spPr>
            <a:xfrm>
              <a:off x="1823357" y="4099487"/>
              <a:ext cx="8545285" cy="11715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571500" indent="-571500" algn="just">
                <a:buFont typeface="Wingdings" panose="05000000000000000000" pitchFamily="2" charset="2"/>
                <a:buChar char="§"/>
              </a:pPr>
              <a:r>
                <a:rPr lang="es-ES" sz="4000" b="1" dirty="0" err="1"/>
                <a:t>Simultaneous</a:t>
              </a:r>
              <a:r>
                <a:rPr lang="es-ES" sz="4000" b="1" dirty="0"/>
                <a:t> </a:t>
              </a:r>
              <a:r>
                <a:rPr lang="es-ES" sz="4000" b="1" dirty="0" err="1"/>
                <a:t>docking</a:t>
              </a:r>
              <a:r>
                <a:rPr lang="es-ES" sz="4000" b="1" dirty="0"/>
                <a:t> in </a:t>
              </a:r>
              <a:r>
                <a:rPr lang="es-ES" sz="4000" b="1" dirty="0" err="1"/>
                <a:t>LightDock</a:t>
              </a:r>
              <a:r>
                <a:rPr lang="es-ES" sz="4000" b="1" dirty="0"/>
                <a:t> </a:t>
              </a:r>
              <a:r>
                <a:rPr lang="es-ES" sz="4000" b="1" dirty="0" err="1"/>
                <a:t>is</a:t>
              </a:r>
              <a:r>
                <a:rPr lang="es-ES" sz="4000" b="1" dirty="0"/>
                <a:t> </a:t>
              </a:r>
              <a:r>
                <a:rPr lang="es-ES" sz="4000" b="1" dirty="0" err="1"/>
                <a:t>not</a:t>
              </a:r>
              <a:r>
                <a:rPr lang="es-ES" sz="4000" b="1" dirty="0"/>
                <a:t> </a:t>
              </a:r>
              <a:r>
                <a:rPr lang="es-ES" sz="4000" b="1" dirty="0" err="1"/>
                <a:t>possible</a:t>
              </a:r>
              <a:endParaRPr lang="es-ES" sz="4000" b="1" dirty="0"/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0EBA8BC5-30FA-E7F7-8928-A0F019CD63E6}"/>
              </a:ext>
            </a:extLst>
          </p:cNvPr>
          <p:cNvGrpSpPr/>
          <p:nvPr/>
        </p:nvGrpSpPr>
        <p:grpSpPr>
          <a:xfrm>
            <a:off x="2070140" y="3473698"/>
            <a:ext cx="9100458" cy="1270225"/>
            <a:chOff x="1823357" y="4050161"/>
            <a:chExt cx="8948058" cy="1270226"/>
          </a:xfrm>
        </p:grpSpPr>
        <p:sp>
          <p:nvSpPr>
            <p:cNvPr id="7" name="Rectángulo: esquinas redondeadas 6">
              <a:extLst>
                <a:ext uri="{FF2B5EF4-FFF2-40B4-BE49-F238E27FC236}">
                  <a16:creationId xmlns:a16="http://schemas.microsoft.com/office/drawing/2014/main" id="{2BE13BAD-F595-0AB1-C641-5660878B09A2}"/>
                </a:ext>
              </a:extLst>
            </p:cNvPr>
            <p:cNvSpPr/>
            <p:nvPr/>
          </p:nvSpPr>
          <p:spPr>
            <a:xfrm>
              <a:off x="1823357" y="4050161"/>
              <a:ext cx="8948058" cy="1270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1" name="Título 1">
              <a:extLst>
                <a:ext uri="{FF2B5EF4-FFF2-40B4-BE49-F238E27FC236}">
                  <a16:creationId xmlns:a16="http://schemas.microsoft.com/office/drawing/2014/main" id="{BF01B2A4-E7CB-C7C9-3588-063EB83845B8}"/>
                </a:ext>
              </a:extLst>
            </p:cNvPr>
            <p:cNvSpPr txBox="1">
              <a:spLocks/>
            </p:cNvSpPr>
            <p:nvPr/>
          </p:nvSpPr>
          <p:spPr>
            <a:xfrm>
              <a:off x="1823357" y="4099487"/>
              <a:ext cx="8545285" cy="11715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571500" indent="-571500" algn="just">
                <a:buFont typeface="Wingdings" panose="05000000000000000000" pitchFamily="2" charset="2"/>
                <a:buChar char="§"/>
              </a:pPr>
              <a:r>
                <a:rPr lang="es-ES" sz="4000" b="1" dirty="0" err="1"/>
                <a:t>Combination</a:t>
              </a:r>
              <a:r>
                <a:rPr lang="es-ES" sz="4000" b="1" dirty="0"/>
                <a:t> </a:t>
              </a:r>
              <a:r>
                <a:rPr lang="es-ES" sz="4000" b="1" dirty="0" err="1"/>
                <a:t>of</a:t>
              </a:r>
              <a:r>
                <a:rPr lang="es-ES" sz="4000" b="1" dirty="0"/>
                <a:t> </a:t>
              </a:r>
              <a:r>
                <a:rPr lang="es-ES" sz="4000" b="1" dirty="0" err="1"/>
                <a:t>models</a:t>
              </a:r>
              <a:r>
                <a:rPr lang="es-ES" sz="4000" b="1" dirty="0"/>
                <a:t> </a:t>
              </a:r>
              <a:r>
                <a:rPr lang="es-ES" sz="4000" b="1" dirty="0" err="1"/>
                <a:t>obtained</a:t>
              </a:r>
              <a:r>
                <a:rPr lang="es-ES" sz="4000" b="1" dirty="0"/>
                <a:t> </a:t>
              </a:r>
              <a:r>
                <a:rPr lang="es-ES" sz="4000" b="1" dirty="0" err="1"/>
                <a:t>by</a:t>
              </a:r>
              <a:r>
                <a:rPr lang="es-ES" sz="4000" b="1" dirty="0"/>
                <a:t> </a:t>
              </a:r>
              <a:r>
                <a:rPr lang="es-ES" sz="4000" b="1" dirty="0" err="1"/>
                <a:t>LightDock</a:t>
              </a:r>
              <a:r>
                <a:rPr lang="es-ES" sz="4000" b="1" dirty="0"/>
                <a:t> and </a:t>
              </a:r>
              <a:r>
                <a:rPr lang="es-ES" sz="4000" b="1" dirty="0" err="1"/>
                <a:t>AutoDockVina</a:t>
              </a:r>
              <a:endParaRPr lang="es-ES" sz="40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82468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s-ES" sz="5000" b="1" dirty="0" err="1"/>
                <a:t>Interaction</a:t>
              </a:r>
              <a:r>
                <a:rPr lang="es-ES" sz="5000" b="1" dirty="0"/>
                <a:t> Complexes</a:t>
              </a:r>
            </a:p>
          </p:txBody>
        </p:sp>
      </p:grpSp>
      <p:pic>
        <p:nvPicPr>
          <p:cNvPr id="13" name="Imagen 12" descr="Imagen que contiene alimentos, luz&#10;&#10;Descripción generada automáticamente">
            <a:extLst>
              <a:ext uri="{FF2B5EF4-FFF2-40B4-BE49-F238E27FC236}">
                <a16:creationId xmlns:a16="http://schemas.microsoft.com/office/drawing/2014/main" id="{F414E286-C8C2-7BB6-0836-FB956AD703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01928" y="1673708"/>
            <a:ext cx="10364098" cy="4669941"/>
          </a:xfrm>
          <a:prstGeom prst="rect">
            <a:avLst/>
          </a:prstGeom>
        </p:spPr>
      </p:pic>
      <p:pic>
        <p:nvPicPr>
          <p:cNvPr id="15" name="Imagen 14" descr="Imagen que contiene sostener, celular, teléfono, tabla&#10;&#10;Descripción generada automáticamente">
            <a:extLst>
              <a:ext uri="{FF2B5EF4-FFF2-40B4-BE49-F238E27FC236}">
                <a16:creationId xmlns:a16="http://schemas.microsoft.com/office/drawing/2014/main" id="{F89C64E3-4AAC-9856-BBC5-433FC2BA4B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819" r="39240"/>
          <a:stretch/>
        </p:blipFill>
        <p:spPr>
          <a:xfrm>
            <a:off x="7099588" y="1673707"/>
            <a:ext cx="3310360" cy="4669941"/>
          </a:xfrm>
          <a:prstGeom prst="rect">
            <a:avLst/>
          </a:prstGeom>
        </p:spPr>
      </p:pic>
      <p:sp>
        <p:nvSpPr>
          <p:cNvPr id="17" name="Rectángulo 16">
            <a:extLst>
              <a:ext uri="{FF2B5EF4-FFF2-40B4-BE49-F238E27FC236}">
                <a16:creationId xmlns:a16="http://schemas.microsoft.com/office/drawing/2014/main" id="{43907DA0-7ACD-6BC9-41EF-703254690116}"/>
              </a:ext>
            </a:extLst>
          </p:cNvPr>
          <p:cNvSpPr/>
          <p:nvPr/>
        </p:nvSpPr>
        <p:spPr>
          <a:xfrm>
            <a:off x="5741044" y="2893675"/>
            <a:ext cx="72000" cy="144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6" name="Flecha: curvada hacia la derecha 15">
            <a:extLst>
              <a:ext uri="{FF2B5EF4-FFF2-40B4-BE49-F238E27FC236}">
                <a16:creationId xmlns:a16="http://schemas.microsoft.com/office/drawing/2014/main" id="{4D6B0EB2-5FB0-AF2E-CF26-999EECE92826}"/>
              </a:ext>
            </a:extLst>
          </p:cNvPr>
          <p:cNvSpPr/>
          <p:nvPr/>
        </p:nvSpPr>
        <p:spPr>
          <a:xfrm>
            <a:off x="5092413" y="3429000"/>
            <a:ext cx="1227364" cy="448519"/>
          </a:xfrm>
          <a:prstGeom prst="curved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D077901-19C5-6981-9DB2-57BA50C72DA5}"/>
              </a:ext>
            </a:extLst>
          </p:cNvPr>
          <p:cNvSpPr txBox="1">
            <a:spLocks/>
          </p:cNvSpPr>
          <p:nvPr/>
        </p:nvSpPr>
        <p:spPr>
          <a:xfrm>
            <a:off x="5444408" y="4381312"/>
            <a:ext cx="987502" cy="63823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s-ES" sz="4000" b="1" dirty="0"/>
              <a:t>90</a:t>
            </a:r>
            <a:r>
              <a:rPr lang="es-ES" sz="4000" b="1" baseline="30000" dirty="0"/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2352015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6" grpId="0" animBg="1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s-ES" sz="5000" b="1" dirty="0" err="1"/>
                <a:t>Interaction</a:t>
              </a:r>
              <a:r>
                <a:rPr lang="es-ES" sz="5000" b="1" dirty="0"/>
                <a:t> Complexes</a:t>
              </a:r>
            </a:p>
          </p:txBody>
        </p:sp>
      </p:grpSp>
      <p:pic>
        <p:nvPicPr>
          <p:cNvPr id="3" name="Imagen 2">
            <a:extLst>
              <a:ext uri="{FF2B5EF4-FFF2-40B4-BE49-F238E27FC236}">
                <a16:creationId xmlns:a16="http://schemas.microsoft.com/office/drawing/2014/main" id="{BDBE0F4C-4936-3167-F927-7859C9F550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97" r="27478"/>
          <a:stretch/>
        </p:blipFill>
        <p:spPr>
          <a:xfrm>
            <a:off x="1520143" y="1582456"/>
            <a:ext cx="3889093" cy="4669941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10114106-3CAF-FBD3-C3CE-EE4E5F6B24D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01" r="27850"/>
          <a:stretch/>
        </p:blipFill>
        <p:spPr>
          <a:xfrm>
            <a:off x="6585994" y="1582456"/>
            <a:ext cx="3715474" cy="46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366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s-ES" sz="5000" b="1" dirty="0" err="1"/>
                <a:t>Interaction</a:t>
              </a:r>
              <a:r>
                <a:rPr lang="es-ES" sz="5000" b="1" dirty="0"/>
                <a:t> Complexes</a:t>
              </a: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A1B74286-FA33-063A-82EC-05BF3F76C1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6" r="26733"/>
          <a:stretch/>
        </p:blipFill>
        <p:spPr>
          <a:xfrm>
            <a:off x="6913944" y="1520743"/>
            <a:ext cx="3935393" cy="4669941"/>
          </a:xfrm>
          <a:prstGeom prst="rect">
            <a:avLst/>
          </a:prstGeom>
        </p:spPr>
      </p:pic>
      <p:pic>
        <p:nvPicPr>
          <p:cNvPr id="12" name="Imagen 11" descr="Imagen que contiene alimentos, luz&#10;&#10;Descripción generada automáticamente">
            <a:extLst>
              <a:ext uri="{FF2B5EF4-FFF2-40B4-BE49-F238E27FC236}">
                <a16:creationId xmlns:a16="http://schemas.microsoft.com/office/drawing/2014/main" id="{47227C91-DEDA-8D35-D6FB-3ACDAF6A746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6" r="26063"/>
          <a:stretch/>
        </p:blipFill>
        <p:spPr>
          <a:xfrm>
            <a:off x="1689904" y="1520744"/>
            <a:ext cx="3935393" cy="4669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21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4010027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 dirty="0"/>
                <a:t>Conclusions</a:t>
              </a:r>
              <a:endParaRPr lang="es-ES" sz="5000" dirty="0"/>
            </a:p>
          </p:txBody>
        </p: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C61B6AD-C972-481E-90A6-664D0D438DDC}"/>
              </a:ext>
            </a:extLst>
          </p:cNvPr>
          <p:cNvGrpSpPr/>
          <p:nvPr/>
        </p:nvGrpSpPr>
        <p:grpSpPr>
          <a:xfrm>
            <a:off x="1823357" y="3384448"/>
            <a:ext cx="9100458" cy="1270226"/>
            <a:chOff x="1823357" y="2635019"/>
            <a:chExt cx="8948058" cy="1270226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E3E527CD-E65D-4457-B032-C17063EE1602}"/>
                </a:ext>
              </a:extLst>
            </p:cNvPr>
            <p:cNvSpPr/>
            <p:nvPr/>
          </p:nvSpPr>
          <p:spPr>
            <a:xfrm>
              <a:off x="1823357" y="2635019"/>
              <a:ext cx="8948058" cy="1270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D9BEF499-C50C-4430-B5A7-38EA71E958BF}"/>
                </a:ext>
              </a:extLst>
            </p:cNvPr>
            <p:cNvSpPr txBox="1">
              <a:spLocks/>
            </p:cNvSpPr>
            <p:nvPr/>
          </p:nvSpPr>
          <p:spPr>
            <a:xfrm>
              <a:off x="1823357" y="2684345"/>
              <a:ext cx="8545285" cy="11715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571500" indent="-571500" algn="just">
                <a:buFont typeface="Wingdings" panose="05000000000000000000" pitchFamily="2" charset="2"/>
                <a:buChar char="§"/>
              </a:pPr>
              <a:r>
                <a:rPr lang="en-US" sz="4000" b="1" dirty="0"/>
                <a:t>Fatty acid size and flexibility can be the direct origin of conformational changes</a:t>
              </a:r>
              <a:endParaRPr lang="es-ES" sz="4000" b="1" dirty="0"/>
            </a:p>
          </p:txBody>
        </p: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BCDE480-FE1F-453C-AB3E-9F3046B0F535}"/>
              </a:ext>
            </a:extLst>
          </p:cNvPr>
          <p:cNvGrpSpPr/>
          <p:nvPr/>
        </p:nvGrpSpPr>
        <p:grpSpPr>
          <a:xfrm>
            <a:off x="1823357" y="5206632"/>
            <a:ext cx="9100458" cy="1270225"/>
            <a:chOff x="1823357" y="4050161"/>
            <a:chExt cx="8948058" cy="1270226"/>
          </a:xfrm>
        </p:grpSpPr>
        <p:sp>
          <p:nvSpPr>
            <p:cNvPr id="17" name="Rectángulo: esquinas redondeadas 16">
              <a:extLst>
                <a:ext uri="{FF2B5EF4-FFF2-40B4-BE49-F238E27FC236}">
                  <a16:creationId xmlns:a16="http://schemas.microsoft.com/office/drawing/2014/main" id="{1C5029E2-ABEB-4319-BA6A-CE21301DEE95}"/>
                </a:ext>
              </a:extLst>
            </p:cNvPr>
            <p:cNvSpPr/>
            <p:nvPr/>
          </p:nvSpPr>
          <p:spPr>
            <a:xfrm>
              <a:off x="1823357" y="4050161"/>
              <a:ext cx="8948058" cy="1270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8" name="Título 1">
              <a:extLst>
                <a:ext uri="{FF2B5EF4-FFF2-40B4-BE49-F238E27FC236}">
                  <a16:creationId xmlns:a16="http://schemas.microsoft.com/office/drawing/2014/main" id="{93D3BC6C-7BED-4842-8A48-F87C3D93D5B9}"/>
                </a:ext>
              </a:extLst>
            </p:cNvPr>
            <p:cNvSpPr txBox="1">
              <a:spLocks/>
            </p:cNvSpPr>
            <p:nvPr/>
          </p:nvSpPr>
          <p:spPr>
            <a:xfrm>
              <a:off x="1823357" y="4099487"/>
              <a:ext cx="8545285" cy="11715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571500" indent="-571500" algn="just">
                <a:buFont typeface="Wingdings" panose="05000000000000000000" pitchFamily="2" charset="2"/>
                <a:buChar char="§"/>
              </a:pPr>
              <a:r>
                <a:rPr lang="en-US" sz="4000" b="1" dirty="0"/>
                <a:t>Further work with Molecular dynamics is necessary</a:t>
              </a:r>
              <a:endParaRPr lang="es-ES" sz="4000" b="1" dirty="0"/>
            </a:p>
          </p:txBody>
        </p:sp>
      </p:grpSp>
      <p:grpSp>
        <p:nvGrpSpPr>
          <p:cNvPr id="29" name="Grupo 28">
            <a:extLst>
              <a:ext uri="{FF2B5EF4-FFF2-40B4-BE49-F238E27FC236}">
                <a16:creationId xmlns:a16="http://schemas.microsoft.com/office/drawing/2014/main" id="{BE0B8AF1-C9DC-1B45-FEA1-B06CCBB0A710}"/>
              </a:ext>
            </a:extLst>
          </p:cNvPr>
          <p:cNvGrpSpPr/>
          <p:nvPr/>
        </p:nvGrpSpPr>
        <p:grpSpPr>
          <a:xfrm>
            <a:off x="1825288" y="1580729"/>
            <a:ext cx="9100458" cy="1270226"/>
            <a:chOff x="1823357" y="2635019"/>
            <a:chExt cx="8948058" cy="1270226"/>
          </a:xfrm>
        </p:grpSpPr>
        <p:sp>
          <p:nvSpPr>
            <p:cNvPr id="30" name="Rectángulo: esquinas redondeadas 29">
              <a:extLst>
                <a:ext uri="{FF2B5EF4-FFF2-40B4-BE49-F238E27FC236}">
                  <a16:creationId xmlns:a16="http://schemas.microsoft.com/office/drawing/2014/main" id="{C23A0D8B-77D7-9EDF-FB4A-C66926FE0972}"/>
                </a:ext>
              </a:extLst>
            </p:cNvPr>
            <p:cNvSpPr/>
            <p:nvPr/>
          </p:nvSpPr>
          <p:spPr>
            <a:xfrm>
              <a:off x="1823357" y="2635019"/>
              <a:ext cx="8948058" cy="1270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31" name="Título 1">
              <a:extLst>
                <a:ext uri="{FF2B5EF4-FFF2-40B4-BE49-F238E27FC236}">
                  <a16:creationId xmlns:a16="http://schemas.microsoft.com/office/drawing/2014/main" id="{3018BF53-B7CE-9874-4C44-F384C5ABF165}"/>
                </a:ext>
              </a:extLst>
            </p:cNvPr>
            <p:cNvSpPr txBox="1">
              <a:spLocks/>
            </p:cNvSpPr>
            <p:nvPr/>
          </p:nvSpPr>
          <p:spPr>
            <a:xfrm>
              <a:off x="1823357" y="2684345"/>
              <a:ext cx="8545285" cy="11715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marL="571500" indent="-571500" algn="just">
                <a:buFont typeface="Wingdings" panose="05000000000000000000" pitchFamily="2" charset="2"/>
                <a:buChar char="§"/>
              </a:pPr>
              <a:r>
                <a:rPr lang="es-ES" sz="4000" b="1" dirty="0" err="1"/>
                <a:t>Allosteric</a:t>
              </a:r>
              <a:r>
                <a:rPr lang="es-ES" sz="4000" b="1" dirty="0"/>
                <a:t> </a:t>
              </a:r>
              <a:r>
                <a:rPr lang="es-ES" sz="4000" b="1" dirty="0" err="1"/>
                <a:t>behavior</a:t>
              </a:r>
              <a:r>
                <a:rPr lang="es-ES" sz="4000" b="1" dirty="0"/>
                <a:t> </a:t>
              </a:r>
              <a:r>
                <a:rPr lang="es-ES" sz="4000" b="1" dirty="0" err="1"/>
                <a:t>riginates</a:t>
              </a:r>
              <a:r>
                <a:rPr lang="es-ES" sz="4000" b="1" dirty="0"/>
                <a:t> </a:t>
              </a:r>
              <a:r>
                <a:rPr lang="es-ES" sz="4000" b="1" dirty="0" err="1"/>
                <a:t>from</a:t>
              </a:r>
              <a:r>
                <a:rPr lang="es-ES" sz="4000" b="1" dirty="0"/>
                <a:t> a  </a:t>
              </a:r>
              <a:r>
                <a:rPr lang="es-ES" sz="4000" b="1" dirty="0" err="1"/>
                <a:t>conformational</a:t>
              </a:r>
              <a:r>
                <a:rPr lang="es-ES" sz="4000" b="1" dirty="0"/>
                <a:t> </a:t>
              </a:r>
              <a:r>
                <a:rPr lang="es-ES" sz="4000" b="1" dirty="0" err="1"/>
                <a:t>change</a:t>
              </a:r>
              <a:r>
                <a:rPr lang="es-ES" sz="4000" b="1" dirty="0"/>
                <a:t> </a:t>
              </a:r>
              <a:r>
                <a:rPr lang="es-ES" sz="4000" b="1" dirty="0" err="1"/>
                <a:t>within</a:t>
              </a:r>
              <a:r>
                <a:rPr lang="es-ES" sz="4000" b="1" dirty="0"/>
                <a:t> RRM1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392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EA782D55-178E-4B9B-A157-BF9776AAEC04}"/>
              </a:ext>
            </a:extLst>
          </p:cNvPr>
          <p:cNvGrpSpPr/>
          <p:nvPr/>
        </p:nvGrpSpPr>
        <p:grpSpPr>
          <a:xfrm>
            <a:off x="968143" y="4605435"/>
            <a:ext cx="10668000" cy="2019300"/>
            <a:chOff x="1823357" y="4050161"/>
            <a:chExt cx="8948058" cy="1270226"/>
          </a:xfrm>
        </p:grpSpPr>
        <p:sp>
          <p:nvSpPr>
            <p:cNvPr id="12" name="Rectángulo: esquinas redondeadas 11">
              <a:extLst>
                <a:ext uri="{FF2B5EF4-FFF2-40B4-BE49-F238E27FC236}">
                  <a16:creationId xmlns:a16="http://schemas.microsoft.com/office/drawing/2014/main" id="{D40E086F-BAA7-49ED-B38B-1C471EF0797F}"/>
                </a:ext>
              </a:extLst>
            </p:cNvPr>
            <p:cNvSpPr/>
            <p:nvPr/>
          </p:nvSpPr>
          <p:spPr>
            <a:xfrm>
              <a:off x="1823357" y="4050161"/>
              <a:ext cx="8948058" cy="1270226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  <a:alpha val="61961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0C6774CE-7C22-4C8A-9EB2-D0BF43B71E6A}"/>
                </a:ext>
              </a:extLst>
            </p:cNvPr>
            <p:cNvSpPr txBox="1">
              <a:spLocks/>
            </p:cNvSpPr>
            <p:nvPr/>
          </p:nvSpPr>
          <p:spPr>
            <a:xfrm>
              <a:off x="1972492" y="4099487"/>
              <a:ext cx="8692399" cy="1171573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500" dirty="0"/>
                <a:t>“The clinical research teams that will be most </a:t>
              </a:r>
              <a:r>
                <a:rPr lang="en-US" sz="2500" b="1" dirty="0"/>
                <a:t>successful</a:t>
              </a:r>
              <a:r>
                <a:rPr lang="en-US" sz="2500" dirty="0"/>
                <a:t> in the coming decades will be those that can </a:t>
              </a:r>
              <a:r>
                <a:rPr lang="en-US" sz="2500" b="1" dirty="0"/>
                <a:t>switch</a:t>
              </a:r>
              <a:r>
                <a:rPr lang="en-US" sz="2500" dirty="0"/>
                <a:t> effortlessly between the </a:t>
              </a:r>
              <a:r>
                <a:rPr lang="en-US" sz="2500" b="1" dirty="0"/>
                <a:t>laboratory bench, clinical practice</a:t>
              </a:r>
              <a:r>
                <a:rPr lang="en-US" sz="2500" dirty="0"/>
                <a:t>, and the use of these sophisticated </a:t>
              </a:r>
              <a:r>
                <a:rPr lang="en-US" sz="2500" b="1" dirty="0"/>
                <a:t>computational tools</a:t>
              </a:r>
              <a:r>
                <a:rPr lang="es-ES" sz="2500" dirty="0"/>
                <a:t>”</a:t>
              </a:r>
            </a:p>
            <a:p>
              <a:endParaRPr lang="es-ES" sz="2500" dirty="0"/>
            </a:p>
            <a:p>
              <a:pPr algn="r"/>
              <a:r>
                <a:rPr lang="es-ES" sz="2500" dirty="0"/>
                <a:t>-</a:t>
              </a:r>
              <a:r>
                <a:rPr lang="es-ES" sz="2000" b="1" dirty="0" err="1"/>
                <a:t>Ardeshir</a:t>
              </a:r>
              <a:r>
                <a:rPr lang="es-ES" sz="2000" b="1" dirty="0"/>
                <a:t> </a:t>
              </a:r>
              <a:r>
                <a:rPr lang="es-ES" sz="2000" b="1" dirty="0" err="1"/>
                <a:t>Bayat</a:t>
              </a:r>
              <a:r>
                <a:rPr lang="es-ES" sz="2000" b="1" dirty="0"/>
                <a:t>;</a:t>
              </a:r>
              <a:r>
                <a:rPr lang="es-ES" sz="2000" dirty="0"/>
                <a:t> </a:t>
              </a:r>
              <a:r>
                <a:rPr lang="en-US" sz="2000" dirty="0"/>
                <a:t>Science, medicine, and the future: Bioinformatics (2002)</a:t>
              </a:r>
              <a:endParaRPr lang="es-ES" sz="2000" dirty="0"/>
            </a:p>
          </p:txBody>
        </p: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AC962043-701C-440F-AEFD-BAD3FA99DDCC}"/>
              </a:ext>
            </a:extLst>
          </p:cNvPr>
          <p:cNvGrpSpPr/>
          <p:nvPr/>
        </p:nvGrpSpPr>
        <p:grpSpPr>
          <a:xfrm>
            <a:off x="619123" y="514351"/>
            <a:ext cx="11366045" cy="809624"/>
            <a:chOff x="666749" y="1552576"/>
            <a:chExt cx="3114676" cy="809624"/>
          </a:xfrm>
        </p:grpSpPr>
        <p:sp>
          <p:nvSpPr>
            <p:cNvPr id="15" name="Rectángulo: esquinas redondeadas 14">
              <a:extLst>
                <a:ext uri="{FF2B5EF4-FFF2-40B4-BE49-F238E27FC236}">
                  <a16:creationId xmlns:a16="http://schemas.microsoft.com/office/drawing/2014/main" id="{87829498-32F6-4A7F-B94F-B7CFB0C35E1A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16" name="Título 1">
              <a:extLst>
                <a:ext uri="{FF2B5EF4-FFF2-40B4-BE49-F238E27FC236}">
                  <a16:creationId xmlns:a16="http://schemas.microsoft.com/office/drawing/2014/main" id="{FC731555-05D5-453F-998B-0331919AB0AF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 dirty="0"/>
                <a:t>Acknowledgements</a:t>
              </a:r>
              <a:endParaRPr lang="es-ES" sz="5000" dirty="0"/>
            </a:p>
          </p:txBody>
        </p:sp>
      </p:grpSp>
      <p:sp>
        <p:nvSpPr>
          <p:cNvPr id="20" name="Rectángulo 19">
            <a:extLst>
              <a:ext uri="{FF2B5EF4-FFF2-40B4-BE49-F238E27FC236}">
                <a16:creationId xmlns:a16="http://schemas.microsoft.com/office/drawing/2014/main" id="{7BD017EA-E7B2-40E6-9930-EB28466BF36C}"/>
              </a:ext>
            </a:extLst>
          </p:cNvPr>
          <p:cNvSpPr/>
          <p:nvPr/>
        </p:nvSpPr>
        <p:spPr>
          <a:xfrm>
            <a:off x="2026454" y="1484802"/>
            <a:ext cx="5898346" cy="972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3000" dirty="0">
                <a:latin typeface="+mj-lt"/>
                <a:ea typeface="+mj-ea"/>
                <a:cs typeface="+mj-cs"/>
              </a:rPr>
              <a:t>Dr. Emmanuel Fajardo (UOC) </a:t>
            </a:r>
            <a:endParaRPr lang="es-ES" sz="3000" i="1" dirty="0">
              <a:latin typeface="+mj-lt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es-ES" i="1" dirty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3AB598C-D3B3-4881-9513-6D72CCEC1C0E}"/>
              </a:ext>
            </a:extLst>
          </p:cNvPr>
          <p:cNvSpPr/>
          <p:nvPr/>
        </p:nvSpPr>
        <p:spPr>
          <a:xfrm>
            <a:off x="2036614" y="2066252"/>
            <a:ext cx="9251146" cy="2354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s-ES" sz="3000" b="1" dirty="0">
                <a:latin typeface="+mj-lt"/>
                <a:ea typeface="+mj-ea"/>
                <a:cs typeface="+mj-cs"/>
              </a:rPr>
              <a:t>Staff </a:t>
            </a:r>
            <a:r>
              <a:rPr lang="es-ES" sz="3000" b="1" dirty="0" err="1">
                <a:latin typeface="+mj-lt"/>
                <a:ea typeface="+mj-ea"/>
                <a:cs typeface="+mj-cs"/>
              </a:rPr>
              <a:t>from</a:t>
            </a:r>
            <a:r>
              <a:rPr lang="es-ES" sz="3000" b="1" dirty="0">
                <a:latin typeface="+mj-lt"/>
                <a:ea typeface="+mj-ea"/>
                <a:cs typeface="+mj-cs"/>
              </a:rPr>
              <a:t> the </a:t>
            </a:r>
            <a:r>
              <a:rPr lang="es-ES" sz="3000" b="1" dirty="0" err="1">
                <a:latin typeface="+mj-lt"/>
                <a:ea typeface="+mj-ea"/>
                <a:cs typeface="+mj-cs"/>
              </a:rPr>
              <a:t>BioSystems</a:t>
            </a:r>
            <a:r>
              <a:rPr lang="es-ES" sz="3000" b="1" dirty="0">
                <a:latin typeface="+mj-lt"/>
                <a:ea typeface="+mj-ea"/>
                <a:cs typeface="+mj-cs"/>
              </a:rPr>
              <a:t> </a:t>
            </a:r>
            <a:r>
              <a:rPr lang="es-ES" sz="3000" b="1" dirty="0" err="1">
                <a:latin typeface="+mj-lt"/>
                <a:ea typeface="+mj-ea"/>
                <a:cs typeface="+mj-cs"/>
              </a:rPr>
              <a:t>Design</a:t>
            </a:r>
            <a:r>
              <a:rPr lang="es-ES" sz="3000" b="1" dirty="0">
                <a:latin typeface="+mj-lt"/>
                <a:ea typeface="+mj-ea"/>
                <a:cs typeface="+mj-cs"/>
              </a:rPr>
              <a:t> </a:t>
            </a:r>
            <a:r>
              <a:rPr lang="es-ES" sz="3000" b="1" dirty="0" err="1">
                <a:latin typeface="+mj-lt"/>
                <a:ea typeface="+mj-ea"/>
                <a:cs typeface="+mj-cs"/>
              </a:rPr>
              <a:t>Team</a:t>
            </a:r>
            <a:r>
              <a:rPr lang="es-ES" sz="3000" b="1" dirty="0">
                <a:latin typeface="+mj-lt"/>
                <a:ea typeface="+mj-ea"/>
                <a:cs typeface="+mj-cs"/>
              </a:rPr>
              <a:t> (I2SysBio - CSIC):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3000" dirty="0">
                <a:latin typeface="+mj-lt"/>
                <a:ea typeface="+mj-ea"/>
                <a:cs typeface="+mj-cs"/>
              </a:rPr>
              <a:t>Dr. Raúl Ruiz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3000" dirty="0">
                <a:latin typeface="+mj-lt"/>
                <a:ea typeface="+mj-ea"/>
                <a:cs typeface="+mj-cs"/>
              </a:rPr>
              <a:t>Dra. Roser Montagud</a:t>
            </a:r>
          </a:p>
          <a:p>
            <a:pPr marL="914400" lvl="1" indent="-457200" algn="just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s-ES" sz="3000" dirty="0">
                <a:latin typeface="+mj-lt"/>
                <a:ea typeface="+mj-ea"/>
                <a:cs typeface="+mj-cs"/>
              </a:rPr>
              <a:t>María Heras</a:t>
            </a:r>
          </a:p>
        </p:txBody>
      </p:sp>
      <p:pic>
        <p:nvPicPr>
          <p:cNvPr id="1026" name="Picture 2" descr="Resultado de imagen de I2SYSBIO">
            <a:extLst>
              <a:ext uri="{FF2B5EF4-FFF2-40B4-BE49-F238E27FC236}">
                <a16:creationId xmlns:a16="http://schemas.microsoft.com/office/drawing/2014/main" id="{E823CC27-72D1-4328-AC0B-5EC642FD2A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4320" y="954625"/>
            <a:ext cx="1659842" cy="68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58051CAE-3E5D-883E-6203-A66171EF80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6257" y="964785"/>
            <a:ext cx="2498757" cy="6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Universidad Abierta de Cataluña - Wikipedia, la enciclopedia libre">
            <a:extLst>
              <a:ext uri="{FF2B5EF4-FFF2-40B4-BE49-F238E27FC236}">
                <a16:creationId xmlns:a16="http://schemas.microsoft.com/office/drawing/2014/main" id="{78395F8E-2E68-01E1-0D2D-39CD0E80A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9510" y="147561"/>
            <a:ext cx="1796977" cy="63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Universidad de Barcelona">
            <a:extLst>
              <a:ext uri="{FF2B5EF4-FFF2-40B4-BE49-F238E27FC236}">
                <a16:creationId xmlns:a16="http://schemas.microsoft.com/office/drawing/2014/main" id="{D748BAA0-F2DA-AC12-79DD-F91D7CFFF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721" y="147562"/>
            <a:ext cx="2480566" cy="67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1046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ítulo 10">
            <a:extLst>
              <a:ext uri="{FF2B5EF4-FFF2-40B4-BE49-F238E27FC236}">
                <a16:creationId xmlns:a16="http://schemas.microsoft.com/office/drawing/2014/main" id="{FD3C81B4-D4FA-4D1F-3534-E4CA7B30DC9B}"/>
              </a:ext>
            </a:extLst>
          </p:cNvPr>
          <p:cNvSpPr txBox="1">
            <a:spLocks/>
          </p:cNvSpPr>
          <p:nvPr/>
        </p:nvSpPr>
        <p:spPr>
          <a:xfrm>
            <a:off x="5467349" y="5339398"/>
            <a:ext cx="6391273" cy="13458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s-ES" b="1"/>
              <a:t>Author: </a:t>
            </a:r>
            <a:r>
              <a:rPr lang="es-ES"/>
              <a:t>Lucas Goiriz Beltrán</a:t>
            </a:r>
            <a:r>
              <a:rPr lang="en-US"/>
              <a:t> </a:t>
            </a:r>
            <a:r>
              <a:rPr lang="es-ES"/>
              <a:t> (UPV - CSIC)</a:t>
            </a:r>
          </a:p>
          <a:p>
            <a:pPr algn="r"/>
            <a:r>
              <a:rPr lang="pt-BR" b="1"/>
              <a:t>Supervisor: </a:t>
            </a:r>
            <a:r>
              <a:rPr lang="pt-BR"/>
              <a:t>Dr. Emmanuel Fajardo (UOC)</a:t>
            </a:r>
          </a:p>
          <a:p>
            <a:pPr algn="r"/>
            <a:r>
              <a:rPr lang="pt-BR"/>
              <a:t>January 2023 </a:t>
            </a:r>
            <a:endParaRPr lang="es-ES" dirty="0"/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F5B16981-8AFB-F4D3-30C0-B6BDD91AB26F}"/>
              </a:ext>
            </a:extLst>
          </p:cNvPr>
          <p:cNvSpPr txBox="1">
            <a:spLocks/>
          </p:cNvSpPr>
          <p:nvPr/>
        </p:nvSpPr>
        <p:spPr>
          <a:xfrm>
            <a:off x="1689726" y="2407919"/>
            <a:ext cx="8812548" cy="15334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000" b="1" dirty="0"/>
              <a:t>Docking assays of Musashi-1 allosteric RNA-binding sites</a:t>
            </a:r>
          </a:p>
        </p:txBody>
      </p:sp>
      <p:pic>
        <p:nvPicPr>
          <p:cNvPr id="13" name="Picture 2" descr="Universidad Abierta de Cataluña - Wikipedia, la enciclopedia libre">
            <a:extLst>
              <a:ext uri="{FF2B5EF4-FFF2-40B4-BE49-F238E27FC236}">
                <a16:creationId xmlns:a16="http://schemas.microsoft.com/office/drawing/2014/main" id="{0B0ADBE6-AB7D-D7C5-0B5F-4ECFC5160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8387" y="626481"/>
            <a:ext cx="2535293" cy="89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Universidad de Barcelona">
            <a:extLst>
              <a:ext uri="{FF2B5EF4-FFF2-40B4-BE49-F238E27FC236}">
                <a16:creationId xmlns:a16="http://schemas.microsoft.com/office/drawing/2014/main" id="{017DDE74-B49A-59ED-336E-2B9412A40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93" y="626482"/>
            <a:ext cx="3499747" cy="956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71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0292717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 dirty="0"/>
                <a:t>Introduction: Synthetic Biology</a:t>
              </a:r>
              <a:endParaRPr lang="es-ES" sz="5000" dirty="0"/>
            </a:p>
          </p:txBody>
        </p:sp>
      </p:grpSp>
      <p:pic>
        <p:nvPicPr>
          <p:cNvPr id="28" name="Imagen 27">
            <a:extLst>
              <a:ext uri="{FF2B5EF4-FFF2-40B4-BE49-F238E27FC236}">
                <a16:creationId xmlns:a16="http://schemas.microsoft.com/office/drawing/2014/main" id="{B4C5B225-EDAB-AFF2-F3E2-C9705BCBBB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7712" y="1537510"/>
            <a:ext cx="9225962" cy="4969898"/>
          </a:xfrm>
          <a:prstGeom prst="rect">
            <a:avLst/>
          </a:prstGeom>
        </p:spPr>
      </p:pic>
      <p:sp>
        <p:nvSpPr>
          <p:cNvPr id="2" name="Elipse 1">
            <a:extLst>
              <a:ext uri="{FF2B5EF4-FFF2-40B4-BE49-F238E27FC236}">
                <a16:creationId xmlns:a16="http://schemas.microsoft.com/office/drawing/2014/main" id="{39879008-473B-837B-9B41-EA34C1067C77}"/>
              </a:ext>
            </a:extLst>
          </p:cNvPr>
          <p:cNvSpPr/>
          <p:nvPr/>
        </p:nvSpPr>
        <p:spPr>
          <a:xfrm>
            <a:off x="8757920" y="1323976"/>
            <a:ext cx="1666240" cy="1483760"/>
          </a:xfrm>
          <a:prstGeom prst="ellipse">
            <a:avLst/>
          </a:prstGeom>
          <a:noFill/>
          <a:ln w="28575">
            <a:solidFill>
              <a:srgbClr val="E84C3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1846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4" y="514351"/>
            <a:ext cx="8153720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 dirty="0"/>
                <a:t>Introduction: Synthetic Biology</a:t>
              </a:r>
              <a:endParaRPr lang="es-ES" sz="5000" dirty="0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D68E3F33-F347-A418-24D3-4CCD8A4D80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062" y="1323975"/>
            <a:ext cx="6277851" cy="4867954"/>
          </a:xfrm>
          <a:prstGeom prst="rect">
            <a:avLst/>
          </a:prstGeom>
        </p:spPr>
      </p:pic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EE3E8277-94C0-1353-A802-42B96BA47181}"/>
              </a:ext>
            </a:extLst>
          </p:cNvPr>
          <p:cNvSpPr/>
          <p:nvPr/>
        </p:nvSpPr>
        <p:spPr>
          <a:xfrm>
            <a:off x="8138160" y="1788159"/>
            <a:ext cx="2961957" cy="4403769"/>
          </a:xfrm>
          <a:prstGeom prst="roundRect">
            <a:avLst/>
          </a:prstGeom>
          <a:solidFill>
            <a:srgbClr val="EDF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3" name="Flecha: doblada 12">
            <a:extLst>
              <a:ext uri="{FF2B5EF4-FFF2-40B4-BE49-F238E27FC236}">
                <a16:creationId xmlns:a16="http://schemas.microsoft.com/office/drawing/2014/main" id="{E8760B92-AD6E-E884-5956-644B2C3CDBE7}"/>
              </a:ext>
            </a:extLst>
          </p:cNvPr>
          <p:cNvSpPr/>
          <p:nvPr/>
        </p:nvSpPr>
        <p:spPr>
          <a:xfrm flipV="1">
            <a:off x="5216646" y="2921000"/>
            <a:ext cx="3388873" cy="1529080"/>
          </a:xfrm>
          <a:prstGeom prst="bentArrow">
            <a:avLst/>
          </a:prstGeom>
          <a:solidFill>
            <a:srgbClr val="EDF6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Título 1">
            <a:extLst>
              <a:ext uri="{FF2B5EF4-FFF2-40B4-BE49-F238E27FC236}">
                <a16:creationId xmlns:a16="http://schemas.microsoft.com/office/drawing/2014/main" id="{131B6FFB-F37C-DC86-7347-45E7D713B431}"/>
              </a:ext>
            </a:extLst>
          </p:cNvPr>
          <p:cNvSpPr txBox="1">
            <a:spLocks/>
          </p:cNvSpPr>
          <p:nvPr/>
        </p:nvSpPr>
        <p:spPr>
          <a:xfrm>
            <a:off x="8468043" y="2880202"/>
            <a:ext cx="2327274" cy="4067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err="1"/>
              <a:t>Transcription</a:t>
            </a:r>
            <a:r>
              <a:rPr lang="es-ES" sz="2000" b="1" dirty="0"/>
              <a:t> </a:t>
            </a:r>
            <a:r>
              <a:rPr lang="es-ES" sz="2000" b="1" dirty="0" err="1"/>
              <a:t>factors</a:t>
            </a:r>
            <a:endParaRPr lang="es-ES" sz="2000" b="1" dirty="0"/>
          </a:p>
        </p:txBody>
      </p:sp>
      <p:sp>
        <p:nvSpPr>
          <p:cNvPr id="20" name="Título 1">
            <a:extLst>
              <a:ext uri="{FF2B5EF4-FFF2-40B4-BE49-F238E27FC236}">
                <a16:creationId xmlns:a16="http://schemas.microsoft.com/office/drawing/2014/main" id="{CCC8D380-AD30-22FF-47AD-B2ED22BFF33B}"/>
              </a:ext>
            </a:extLst>
          </p:cNvPr>
          <p:cNvSpPr txBox="1">
            <a:spLocks/>
          </p:cNvSpPr>
          <p:nvPr/>
        </p:nvSpPr>
        <p:spPr>
          <a:xfrm>
            <a:off x="8404701" y="4209416"/>
            <a:ext cx="2453957" cy="4067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err="1"/>
              <a:t>Fluorescent</a:t>
            </a:r>
            <a:r>
              <a:rPr lang="es-ES" sz="2000" b="1" dirty="0"/>
              <a:t> </a:t>
            </a:r>
            <a:r>
              <a:rPr lang="es-ES" sz="2000" b="1" dirty="0" err="1"/>
              <a:t>reporters</a:t>
            </a:r>
            <a:endParaRPr lang="es-ES" sz="2000" b="1" dirty="0"/>
          </a:p>
        </p:txBody>
      </p:sp>
      <p:sp>
        <p:nvSpPr>
          <p:cNvPr id="21" name="Título 1">
            <a:extLst>
              <a:ext uri="{FF2B5EF4-FFF2-40B4-BE49-F238E27FC236}">
                <a16:creationId xmlns:a16="http://schemas.microsoft.com/office/drawing/2014/main" id="{56CF4660-D7B2-DF26-213E-BBDA7DA363F9}"/>
              </a:ext>
            </a:extLst>
          </p:cNvPr>
          <p:cNvSpPr txBox="1">
            <a:spLocks/>
          </p:cNvSpPr>
          <p:nvPr/>
        </p:nvSpPr>
        <p:spPr>
          <a:xfrm>
            <a:off x="8404701" y="5549422"/>
            <a:ext cx="2453957" cy="4067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err="1"/>
              <a:t>Enzymes</a:t>
            </a:r>
            <a:endParaRPr lang="es-ES" sz="2000" b="1" dirty="0"/>
          </a:p>
        </p:txBody>
      </p:sp>
      <p:sp>
        <p:nvSpPr>
          <p:cNvPr id="22" name="Lágrima 21">
            <a:extLst>
              <a:ext uri="{FF2B5EF4-FFF2-40B4-BE49-F238E27FC236}">
                <a16:creationId xmlns:a16="http://schemas.microsoft.com/office/drawing/2014/main" id="{4A4F7BCE-BF2F-22E7-E76C-F3AF6C729558}"/>
              </a:ext>
            </a:extLst>
          </p:cNvPr>
          <p:cNvSpPr/>
          <p:nvPr/>
        </p:nvSpPr>
        <p:spPr>
          <a:xfrm>
            <a:off x="9362439" y="2183211"/>
            <a:ext cx="538480" cy="540000"/>
          </a:xfrm>
          <a:prstGeom prst="teardrop">
            <a:avLst/>
          </a:prstGeom>
          <a:solidFill>
            <a:srgbClr val="DA632E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3" name="Círculo parcial 22">
            <a:extLst>
              <a:ext uri="{FF2B5EF4-FFF2-40B4-BE49-F238E27FC236}">
                <a16:creationId xmlns:a16="http://schemas.microsoft.com/office/drawing/2014/main" id="{2BC24063-808C-8FBA-BABB-BCA7B4F4BF9B}"/>
              </a:ext>
            </a:extLst>
          </p:cNvPr>
          <p:cNvSpPr/>
          <p:nvPr/>
        </p:nvSpPr>
        <p:spPr>
          <a:xfrm rot="2828235">
            <a:off x="9358692" y="4831032"/>
            <a:ext cx="540000" cy="540000"/>
          </a:xfrm>
          <a:prstGeom prst="pie">
            <a:avLst/>
          </a:prstGeom>
          <a:solidFill>
            <a:srgbClr val="359BD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sp>
        <p:nvSpPr>
          <p:cNvPr id="24" name="Cilindro 23">
            <a:extLst>
              <a:ext uri="{FF2B5EF4-FFF2-40B4-BE49-F238E27FC236}">
                <a16:creationId xmlns:a16="http://schemas.microsoft.com/office/drawing/2014/main" id="{3CB924A9-BBEE-7509-6165-CF42364E62A6}"/>
              </a:ext>
            </a:extLst>
          </p:cNvPr>
          <p:cNvSpPr/>
          <p:nvPr/>
        </p:nvSpPr>
        <p:spPr>
          <a:xfrm>
            <a:off x="9331959" y="3485872"/>
            <a:ext cx="568960" cy="544626"/>
          </a:xfrm>
          <a:prstGeom prst="can">
            <a:avLst/>
          </a:prstGeom>
          <a:solidFill>
            <a:srgbClr val="E0C628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5" name="Sol 24">
            <a:extLst>
              <a:ext uri="{FF2B5EF4-FFF2-40B4-BE49-F238E27FC236}">
                <a16:creationId xmlns:a16="http://schemas.microsoft.com/office/drawing/2014/main" id="{995EF7A3-175B-8FA3-EA8A-1CBF03162D52}"/>
              </a:ext>
            </a:extLst>
          </p:cNvPr>
          <p:cNvSpPr/>
          <p:nvPr/>
        </p:nvSpPr>
        <p:spPr>
          <a:xfrm>
            <a:off x="8833287" y="3276125"/>
            <a:ext cx="1602292" cy="1021555"/>
          </a:xfrm>
          <a:prstGeom prst="sun">
            <a:avLst>
              <a:gd name="adj" fmla="val 21829"/>
            </a:avLst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3810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4" y="514351"/>
            <a:ext cx="9073516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 dirty="0"/>
                <a:t>Introduction: RNA-binding proteins</a:t>
              </a:r>
              <a:endParaRPr lang="es-ES" sz="5000" dirty="0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4801B9F-E027-0DDA-67F9-7EA3A1236FE6}"/>
              </a:ext>
            </a:extLst>
          </p:cNvPr>
          <p:cNvGrpSpPr/>
          <p:nvPr/>
        </p:nvGrpSpPr>
        <p:grpSpPr>
          <a:xfrm>
            <a:off x="1898573" y="3323449"/>
            <a:ext cx="2810267" cy="1009791"/>
            <a:chOff x="3034786" y="2419209"/>
            <a:chExt cx="2810267" cy="1009791"/>
          </a:xfrm>
        </p:grpSpPr>
        <p:pic>
          <p:nvPicPr>
            <p:cNvPr id="3" name="Imagen 2">
              <a:extLst>
                <a:ext uri="{FF2B5EF4-FFF2-40B4-BE49-F238E27FC236}">
                  <a16:creationId xmlns:a16="http://schemas.microsoft.com/office/drawing/2014/main" id="{47D307A2-F393-31AB-7356-7297D2DCC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34786" y="2419209"/>
              <a:ext cx="2810267" cy="1009791"/>
            </a:xfrm>
            <a:prstGeom prst="rect">
              <a:avLst/>
            </a:prstGeom>
          </p:spPr>
        </p:pic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84B7F204-410E-E23C-BEAC-5A6C297DDECD}"/>
                </a:ext>
              </a:extLst>
            </p:cNvPr>
            <p:cNvCxnSpPr/>
            <p:nvPr/>
          </p:nvCxnSpPr>
          <p:spPr>
            <a:xfrm>
              <a:off x="3169919" y="3139440"/>
              <a:ext cx="1386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FBCFFA35-7D8C-49B3-2009-2A409E32B1B4}"/>
                </a:ext>
              </a:extLst>
            </p:cNvPr>
            <p:cNvCxnSpPr/>
            <p:nvPr/>
          </p:nvCxnSpPr>
          <p:spPr>
            <a:xfrm>
              <a:off x="5062732" y="3139440"/>
              <a:ext cx="4320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D7D62E7-ED13-6E65-35B6-6A876A3B809D}"/>
              </a:ext>
            </a:extLst>
          </p:cNvPr>
          <p:cNvCxnSpPr>
            <a:cxnSpLocks/>
          </p:cNvCxnSpPr>
          <p:nvPr/>
        </p:nvCxnSpPr>
        <p:spPr>
          <a:xfrm>
            <a:off x="4917440" y="3840480"/>
            <a:ext cx="118872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upo 44">
            <a:extLst>
              <a:ext uri="{FF2B5EF4-FFF2-40B4-BE49-F238E27FC236}">
                <a16:creationId xmlns:a16="http://schemas.microsoft.com/office/drawing/2014/main" id="{AF844893-21D6-5A78-C302-AB3743B0C683}"/>
              </a:ext>
            </a:extLst>
          </p:cNvPr>
          <p:cNvGrpSpPr/>
          <p:nvPr/>
        </p:nvGrpSpPr>
        <p:grpSpPr>
          <a:xfrm>
            <a:off x="6420000" y="3691019"/>
            <a:ext cx="1625089" cy="298921"/>
            <a:chOff x="334106" y="414603"/>
            <a:chExt cx="12925850" cy="1734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60" name="Grupo 59">
              <a:extLst>
                <a:ext uri="{FF2B5EF4-FFF2-40B4-BE49-F238E27FC236}">
                  <a16:creationId xmlns:a16="http://schemas.microsoft.com/office/drawing/2014/main" id="{1B02FB47-2E96-8FAB-C480-D9C1422139F3}"/>
                </a:ext>
              </a:extLst>
            </p:cNvPr>
            <p:cNvGrpSpPr/>
            <p:nvPr/>
          </p:nvGrpSpPr>
          <p:grpSpPr>
            <a:xfrm>
              <a:off x="334106" y="414603"/>
              <a:ext cx="8629336" cy="1729313"/>
              <a:chOff x="334106" y="414603"/>
              <a:chExt cx="8629336" cy="1729313"/>
            </a:xfrm>
          </p:grpSpPr>
          <p:grpSp>
            <p:nvGrpSpPr>
              <p:cNvPr id="64" name="Grupo 63">
                <a:extLst>
                  <a:ext uri="{FF2B5EF4-FFF2-40B4-BE49-F238E27FC236}">
                    <a16:creationId xmlns:a16="http://schemas.microsoft.com/office/drawing/2014/main" id="{05EECAA3-19F0-EA82-7E01-041E223F93DA}"/>
                  </a:ext>
                </a:extLst>
              </p:cNvPr>
              <p:cNvGrpSpPr/>
              <p:nvPr/>
            </p:nvGrpSpPr>
            <p:grpSpPr>
              <a:xfrm>
                <a:off x="334106" y="414603"/>
                <a:ext cx="4315261" cy="1723457"/>
                <a:chOff x="334106" y="414603"/>
                <a:chExt cx="4315261" cy="1723457"/>
              </a:xfrm>
            </p:grpSpPr>
            <p:sp>
              <p:nvSpPr>
                <p:cNvPr id="68" name="Forma libre: forma 166">
                  <a:extLst>
                    <a:ext uri="{FF2B5EF4-FFF2-40B4-BE49-F238E27FC236}">
                      <a16:creationId xmlns:a16="http://schemas.microsoft.com/office/drawing/2014/main" id="{782CCE5F-9F5D-DD7E-DB07-4E5C0207088D}"/>
                    </a:ext>
                  </a:extLst>
                </p:cNvPr>
                <p:cNvSpPr/>
                <p:nvPr/>
              </p:nvSpPr>
              <p:spPr>
                <a:xfrm>
                  <a:off x="334106" y="547176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9" name="Forma libre: forma 167">
                  <a:extLst>
                    <a:ext uri="{FF2B5EF4-FFF2-40B4-BE49-F238E27FC236}">
                      <a16:creationId xmlns:a16="http://schemas.microsoft.com/office/drawing/2014/main" id="{8B74AA56-7058-CF22-F2FF-70341859FBBD}"/>
                    </a:ext>
                  </a:extLst>
                </p:cNvPr>
                <p:cNvSpPr/>
                <p:nvPr/>
              </p:nvSpPr>
              <p:spPr>
                <a:xfrm flipV="1">
                  <a:off x="2486460" y="414603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65" name="Grupo 64">
                <a:extLst>
                  <a:ext uri="{FF2B5EF4-FFF2-40B4-BE49-F238E27FC236}">
                    <a16:creationId xmlns:a16="http://schemas.microsoft.com/office/drawing/2014/main" id="{675FC6FD-4512-8C95-47C8-16A73D27DFD4}"/>
                  </a:ext>
                </a:extLst>
              </p:cNvPr>
              <p:cNvGrpSpPr/>
              <p:nvPr/>
            </p:nvGrpSpPr>
            <p:grpSpPr>
              <a:xfrm>
                <a:off x="4648181" y="420459"/>
                <a:ext cx="4315261" cy="1723457"/>
                <a:chOff x="334106" y="414603"/>
                <a:chExt cx="4315261" cy="1723457"/>
              </a:xfrm>
            </p:grpSpPr>
            <p:sp>
              <p:nvSpPr>
                <p:cNvPr id="66" name="Forma libre: forma 164">
                  <a:extLst>
                    <a:ext uri="{FF2B5EF4-FFF2-40B4-BE49-F238E27FC236}">
                      <a16:creationId xmlns:a16="http://schemas.microsoft.com/office/drawing/2014/main" id="{6696F5C0-BDB0-910C-FA6B-21B3FA14EDC2}"/>
                    </a:ext>
                  </a:extLst>
                </p:cNvPr>
                <p:cNvSpPr/>
                <p:nvPr/>
              </p:nvSpPr>
              <p:spPr>
                <a:xfrm>
                  <a:off x="334106" y="547176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67" name="Forma libre: forma 165">
                  <a:extLst>
                    <a:ext uri="{FF2B5EF4-FFF2-40B4-BE49-F238E27FC236}">
                      <a16:creationId xmlns:a16="http://schemas.microsoft.com/office/drawing/2014/main" id="{7804EB7C-F9C1-DF8D-0E59-258DC68EA9C6}"/>
                    </a:ext>
                  </a:extLst>
                </p:cNvPr>
                <p:cNvSpPr/>
                <p:nvPr/>
              </p:nvSpPr>
              <p:spPr>
                <a:xfrm flipV="1">
                  <a:off x="2486460" y="414603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grpSp>
          <p:nvGrpSpPr>
            <p:cNvPr id="61" name="Grupo 60">
              <a:extLst>
                <a:ext uri="{FF2B5EF4-FFF2-40B4-BE49-F238E27FC236}">
                  <a16:creationId xmlns:a16="http://schemas.microsoft.com/office/drawing/2014/main" id="{8C6A440D-DA93-A593-564F-BEA2FD97D51B}"/>
                </a:ext>
              </a:extLst>
            </p:cNvPr>
            <p:cNvGrpSpPr/>
            <p:nvPr/>
          </p:nvGrpSpPr>
          <p:grpSpPr>
            <a:xfrm>
              <a:off x="8944694" y="425484"/>
              <a:ext cx="4315262" cy="1723457"/>
              <a:chOff x="334106" y="414603"/>
              <a:chExt cx="4315261" cy="1723457"/>
            </a:xfrm>
          </p:grpSpPr>
          <p:sp>
            <p:nvSpPr>
              <p:cNvPr id="62" name="Forma libre: forma 160">
                <a:extLst>
                  <a:ext uri="{FF2B5EF4-FFF2-40B4-BE49-F238E27FC236}">
                    <a16:creationId xmlns:a16="http://schemas.microsoft.com/office/drawing/2014/main" id="{21342E81-F745-C285-9CC8-FAED9FA6B2E7}"/>
                  </a:ext>
                </a:extLst>
              </p:cNvPr>
              <p:cNvSpPr/>
              <p:nvPr/>
            </p:nvSpPr>
            <p:spPr>
              <a:xfrm>
                <a:off x="334106" y="547176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63" name="Forma libre: forma 161">
                <a:extLst>
                  <a:ext uri="{FF2B5EF4-FFF2-40B4-BE49-F238E27FC236}">
                    <a16:creationId xmlns:a16="http://schemas.microsoft.com/office/drawing/2014/main" id="{D7E9095F-1F8C-0084-1903-21CCFF8B170B}"/>
                  </a:ext>
                </a:extLst>
              </p:cNvPr>
              <p:cNvSpPr/>
              <p:nvPr/>
            </p:nvSpPr>
            <p:spPr>
              <a:xfrm flipV="1">
                <a:off x="2486460" y="414603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117" name="Título 1">
            <a:extLst>
              <a:ext uri="{FF2B5EF4-FFF2-40B4-BE49-F238E27FC236}">
                <a16:creationId xmlns:a16="http://schemas.microsoft.com/office/drawing/2014/main" id="{9D521183-5729-A38F-29FB-FE9ACB55E262}"/>
              </a:ext>
            </a:extLst>
          </p:cNvPr>
          <p:cNvSpPr txBox="1">
            <a:spLocks/>
          </p:cNvSpPr>
          <p:nvPr/>
        </p:nvSpPr>
        <p:spPr>
          <a:xfrm>
            <a:off x="2067872" y="4245594"/>
            <a:ext cx="2327274" cy="4067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err="1"/>
              <a:t>Genetic</a:t>
            </a:r>
            <a:r>
              <a:rPr lang="es-ES" sz="2000" b="1" dirty="0"/>
              <a:t> </a:t>
            </a:r>
            <a:r>
              <a:rPr lang="es-ES" sz="2000" b="1" dirty="0" err="1"/>
              <a:t>unit</a:t>
            </a:r>
            <a:endParaRPr lang="es-ES" sz="2000" b="1" dirty="0"/>
          </a:p>
        </p:txBody>
      </p:sp>
      <p:sp>
        <p:nvSpPr>
          <p:cNvPr id="118" name="Título 1">
            <a:extLst>
              <a:ext uri="{FF2B5EF4-FFF2-40B4-BE49-F238E27FC236}">
                <a16:creationId xmlns:a16="http://schemas.microsoft.com/office/drawing/2014/main" id="{51814310-6B60-71A1-0C88-E0CE3B7DB905}"/>
              </a:ext>
            </a:extLst>
          </p:cNvPr>
          <p:cNvSpPr txBox="1">
            <a:spLocks/>
          </p:cNvSpPr>
          <p:nvPr/>
        </p:nvSpPr>
        <p:spPr>
          <a:xfrm>
            <a:off x="6081072" y="4245594"/>
            <a:ext cx="2327274" cy="4067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/>
              <a:t>mRNA </a:t>
            </a:r>
            <a:r>
              <a:rPr lang="es-ES" sz="2000" b="1" dirty="0" err="1"/>
              <a:t>transcript</a:t>
            </a:r>
            <a:endParaRPr lang="es-ES" sz="2000" b="1" dirty="0"/>
          </a:p>
        </p:txBody>
      </p: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CBAE06F0-7F4F-B005-1EAB-439F65E7C40D}"/>
              </a:ext>
            </a:extLst>
          </p:cNvPr>
          <p:cNvGrpSpPr/>
          <p:nvPr/>
        </p:nvGrpSpPr>
        <p:grpSpPr>
          <a:xfrm flipV="1">
            <a:off x="9611495" y="2883072"/>
            <a:ext cx="1082707" cy="297912"/>
            <a:chOff x="4648177" y="420457"/>
            <a:chExt cx="8611779" cy="17284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25" name="Grupo 124">
              <a:extLst>
                <a:ext uri="{FF2B5EF4-FFF2-40B4-BE49-F238E27FC236}">
                  <a16:creationId xmlns:a16="http://schemas.microsoft.com/office/drawing/2014/main" id="{054F519A-B401-1327-3F6F-407E6D8CB373}"/>
                </a:ext>
              </a:extLst>
            </p:cNvPr>
            <p:cNvGrpSpPr/>
            <p:nvPr/>
          </p:nvGrpSpPr>
          <p:grpSpPr>
            <a:xfrm>
              <a:off x="4648177" y="420457"/>
              <a:ext cx="4315263" cy="1723459"/>
              <a:chOff x="334106" y="414603"/>
              <a:chExt cx="4315261" cy="1723457"/>
            </a:xfrm>
          </p:grpSpPr>
          <p:sp>
            <p:nvSpPr>
              <p:cNvPr id="126" name="Forma libre: forma 164">
                <a:extLst>
                  <a:ext uri="{FF2B5EF4-FFF2-40B4-BE49-F238E27FC236}">
                    <a16:creationId xmlns:a16="http://schemas.microsoft.com/office/drawing/2014/main" id="{C65003B0-0C13-D4D7-29C2-0E3C74D70473}"/>
                  </a:ext>
                </a:extLst>
              </p:cNvPr>
              <p:cNvSpPr/>
              <p:nvPr/>
            </p:nvSpPr>
            <p:spPr>
              <a:xfrm>
                <a:off x="334106" y="547176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>
                <a:solidFill>
                  <a:srgbClr val="359BD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7" name="Forma libre: forma 165">
                <a:extLst>
                  <a:ext uri="{FF2B5EF4-FFF2-40B4-BE49-F238E27FC236}">
                    <a16:creationId xmlns:a16="http://schemas.microsoft.com/office/drawing/2014/main" id="{E3DBE35E-801D-0767-A205-9FDE0A1023E1}"/>
                  </a:ext>
                </a:extLst>
              </p:cNvPr>
              <p:cNvSpPr/>
              <p:nvPr/>
            </p:nvSpPr>
            <p:spPr>
              <a:xfrm flipV="1">
                <a:off x="2486460" y="414603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>
                <a:solidFill>
                  <a:srgbClr val="359BD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21" name="Grupo 120">
              <a:extLst>
                <a:ext uri="{FF2B5EF4-FFF2-40B4-BE49-F238E27FC236}">
                  <a16:creationId xmlns:a16="http://schemas.microsoft.com/office/drawing/2014/main" id="{FDCD0BC5-409A-D9E5-C8C2-6C8486F7E7E4}"/>
                </a:ext>
              </a:extLst>
            </p:cNvPr>
            <p:cNvGrpSpPr/>
            <p:nvPr/>
          </p:nvGrpSpPr>
          <p:grpSpPr>
            <a:xfrm>
              <a:off x="8944694" y="425484"/>
              <a:ext cx="4315262" cy="1723457"/>
              <a:chOff x="334106" y="414603"/>
              <a:chExt cx="4315261" cy="1723457"/>
            </a:xfrm>
          </p:grpSpPr>
          <p:sp>
            <p:nvSpPr>
              <p:cNvPr id="122" name="Forma libre: forma 160">
                <a:extLst>
                  <a:ext uri="{FF2B5EF4-FFF2-40B4-BE49-F238E27FC236}">
                    <a16:creationId xmlns:a16="http://schemas.microsoft.com/office/drawing/2014/main" id="{9A1EF6E5-AAD3-1342-EEA8-F10FD13C71A6}"/>
                  </a:ext>
                </a:extLst>
              </p:cNvPr>
              <p:cNvSpPr/>
              <p:nvPr/>
            </p:nvSpPr>
            <p:spPr>
              <a:xfrm>
                <a:off x="334106" y="547176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>
                <a:solidFill>
                  <a:srgbClr val="359BD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23" name="Forma libre: forma 161">
                <a:extLst>
                  <a:ext uri="{FF2B5EF4-FFF2-40B4-BE49-F238E27FC236}">
                    <a16:creationId xmlns:a16="http://schemas.microsoft.com/office/drawing/2014/main" id="{6E23635B-0F15-0280-392E-E7D45362EA9B}"/>
                  </a:ext>
                </a:extLst>
              </p:cNvPr>
              <p:cNvSpPr/>
              <p:nvPr/>
            </p:nvSpPr>
            <p:spPr>
              <a:xfrm flipV="1">
                <a:off x="2486460" y="414603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>
                <a:solidFill>
                  <a:srgbClr val="359BD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130" name="Grupo 129">
            <a:extLst>
              <a:ext uri="{FF2B5EF4-FFF2-40B4-BE49-F238E27FC236}">
                <a16:creationId xmlns:a16="http://schemas.microsoft.com/office/drawing/2014/main" id="{E9D52E32-2C01-1BBD-54B9-B03FB77DB580}"/>
              </a:ext>
            </a:extLst>
          </p:cNvPr>
          <p:cNvGrpSpPr/>
          <p:nvPr/>
        </p:nvGrpSpPr>
        <p:grpSpPr>
          <a:xfrm>
            <a:off x="9061456" y="2881208"/>
            <a:ext cx="1625089" cy="298921"/>
            <a:chOff x="334106" y="414603"/>
            <a:chExt cx="12925850" cy="1734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31" name="Grupo 130">
              <a:extLst>
                <a:ext uri="{FF2B5EF4-FFF2-40B4-BE49-F238E27FC236}">
                  <a16:creationId xmlns:a16="http://schemas.microsoft.com/office/drawing/2014/main" id="{7A649C0E-133C-4C31-9ED0-353306717D1D}"/>
                </a:ext>
              </a:extLst>
            </p:cNvPr>
            <p:cNvGrpSpPr/>
            <p:nvPr/>
          </p:nvGrpSpPr>
          <p:grpSpPr>
            <a:xfrm>
              <a:off x="334106" y="414603"/>
              <a:ext cx="8629336" cy="1729313"/>
              <a:chOff x="334106" y="414603"/>
              <a:chExt cx="8629336" cy="1729313"/>
            </a:xfrm>
          </p:grpSpPr>
          <p:grpSp>
            <p:nvGrpSpPr>
              <p:cNvPr id="135" name="Grupo 134">
                <a:extLst>
                  <a:ext uri="{FF2B5EF4-FFF2-40B4-BE49-F238E27FC236}">
                    <a16:creationId xmlns:a16="http://schemas.microsoft.com/office/drawing/2014/main" id="{87ABF690-3438-4E1D-3588-F80DDA19884E}"/>
                  </a:ext>
                </a:extLst>
              </p:cNvPr>
              <p:cNvGrpSpPr/>
              <p:nvPr/>
            </p:nvGrpSpPr>
            <p:grpSpPr>
              <a:xfrm>
                <a:off x="334106" y="414603"/>
                <a:ext cx="4315261" cy="1723457"/>
                <a:chOff x="334106" y="414603"/>
                <a:chExt cx="4315261" cy="1723457"/>
              </a:xfrm>
            </p:grpSpPr>
            <p:sp>
              <p:nvSpPr>
                <p:cNvPr id="139" name="Forma libre: forma 166">
                  <a:extLst>
                    <a:ext uri="{FF2B5EF4-FFF2-40B4-BE49-F238E27FC236}">
                      <a16:creationId xmlns:a16="http://schemas.microsoft.com/office/drawing/2014/main" id="{6B5D7B80-A049-CA7F-B351-0766955CF744}"/>
                    </a:ext>
                  </a:extLst>
                </p:cNvPr>
                <p:cNvSpPr/>
                <p:nvPr/>
              </p:nvSpPr>
              <p:spPr>
                <a:xfrm>
                  <a:off x="334106" y="547176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40" name="Forma libre: forma 167">
                  <a:extLst>
                    <a:ext uri="{FF2B5EF4-FFF2-40B4-BE49-F238E27FC236}">
                      <a16:creationId xmlns:a16="http://schemas.microsoft.com/office/drawing/2014/main" id="{58852697-EC1C-54C2-A2E2-B16DE22BCF27}"/>
                    </a:ext>
                  </a:extLst>
                </p:cNvPr>
                <p:cNvSpPr/>
                <p:nvPr/>
              </p:nvSpPr>
              <p:spPr>
                <a:xfrm flipV="1">
                  <a:off x="2486460" y="414603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136" name="Grupo 135">
                <a:extLst>
                  <a:ext uri="{FF2B5EF4-FFF2-40B4-BE49-F238E27FC236}">
                    <a16:creationId xmlns:a16="http://schemas.microsoft.com/office/drawing/2014/main" id="{447348C9-5A69-B819-5DE3-5AEA01B7CD41}"/>
                  </a:ext>
                </a:extLst>
              </p:cNvPr>
              <p:cNvGrpSpPr/>
              <p:nvPr/>
            </p:nvGrpSpPr>
            <p:grpSpPr>
              <a:xfrm>
                <a:off x="4648181" y="420459"/>
                <a:ext cx="4315261" cy="1723457"/>
                <a:chOff x="334106" y="414603"/>
                <a:chExt cx="4315261" cy="1723457"/>
              </a:xfrm>
            </p:grpSpPr>
            <p:sp>
              <p:nvSpPr>
                <p:cNvPr id="137" name="Forma libre: forma 164">
                  <a:extLst>
                    <a:ext uri="{FF2B5EF4-FFF2-40B4-BE49-F238E27FC236}">
                      <a16:creationId xmlns:a16="http://schemas.microsoft.com/office/drawing/2014/main" id="{5E7FA97D-CC59-6491-326F-EA30FF9041BC}"/>
                    </a:ext>
                  </a:extLst>
                </p:cNvPr>
                <p:cNvSpPr/>
                <p:nvPr/>
              </p:nvSpPr>
              <p:spPr>
                <a:xfrm>
                  <a:off x="334106" y="547176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38" name="Forma libre: forma 165">
                  <a:extLst>
                    <a:ext uri="{FF2B5EF4-FFF2-40B4-BE49-F238E27FC236}">
                      <a16:creationId xmlns:a16="http://schemas.microsoft.com/office/drawing/2014/main" id="{ACD2E6C9-7C67-F906-C367-2CAC61F402FF}"/>
                    </a:ext>
                  </a:extLst>
                </p:cNvPr>
                <p:cNvSpPr/>
                <p:nvPr/>
              </p:nvSpPr>
              <p:spPr>
                <a:xfrm flipV="1">
                  <a:off x="2486460" y="414603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grpSp>
          <p:nvGrpSpPr>
            <p:cNvPr id="132" name="Grupo 131">
              <a:extLst>
                <a:ext uri="{FF2B5EF4-FFF2-40B4-BE49-F238E27FC236}">
                  <a16:creationId xmlns:a16="http://schemas.microsoft.com/office/drawing/2014/main" id="{0743B6F4-35C4-13D1-55C4-EA6F4A262B67}"/>
                </a:ext>
              </a:extLst>
            </p:cNvPr>
            <p:cNvGrpSpPr/>
            <p:nvPr/>
          </p:nvGrpSpPr>
          <p:grpSpPr>
            <a:xfrm>
              <a:off x="8944694" y="425484"/>
              <a:ext cx="4315262" cy="1723457"/>
              <a:chOff x="334106" y="414603"/>
              <a:chExt cx="4315261" cy="1723457"/>
            </a:xfrm>
          </p:grpSpPr>
          <p:sp>
            <p:nvSpPr>
              <p:cNvPr id="133" name="Forma libre: forma 160">
                <a:extLst>
                  <a:ext uri="{FF2B5EF4-FFF2-40B4-BE49-F238E27FC236}">
                    <a16:creationId xmlns:a16="http://schemas.microsoft.com/office/drawing/2014/main" id="{A7FDD520-A444-8ED9-9BF5-7658CDD581B0}"/>
                  </a:ext>
                </a:extLst>
              </p:cNvPr>
              <p:cNvSpPr/>
              <p:nvPr/>
            </p:nvSpPr>
            <p:spPr>
              <a:xfrm>
                <a:off x="334106" y="547176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34" name="Forma libre: forma 161">
                <a:extLst>
                  <a:ext uri="{FF2B5EF4-FFF2-40B4-BE49-F238E27FC236}">
                    <a16:creationId xmlns:a16="http://schemas.microsoft.com/office/drawing/2014/main" id="{DAD3B718-323F-38A1-25B6-48E3F2F7C1FB}"/>
                  </a:ext>
                </a:extLst>
              </p:cNvPr>
              <p:cNvSpPr/>
              <p:nvPr/>
            </p:nvSpPr>
            <p:spPr>
              <a:xfrm flipV="1">
                <a:off x="2486460" y="414603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grpSp>
        <p:nvGrpSpPr>
          <p:cNvPr id="141" name="Grupo 140">
            <a:extLst>
              <a:ext uri="{FF2B5EF4-FFF2-40B4-BE49-F238E27FC236}">
                <a16:creationId xmlns:a16="http://schemas.microsoft.com/office/drawing/2014/main" id="{2AEF354C-962D-5DB7-11FC-B56A8A3D0FAB}"/>
              </a:ext>
            </a:extLst>
          </p:cNvPr>
          <p:cNvGrpSpPr/>
          <p:nvPr/>
        </p:nvGrpSpPr>
        <p:grpSpPr>
          <a:xfrm flipV="1">
            <a:off x="6681988" y="1971857"/>
            <a:ext cx="1082707" cy="297912"/>
            <a:chOff x="4648177" y="420457"/>
            <a:chExt cx="8611779" cy="17284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42" name="Grupo 141">
              <a:extLst>
                <a:ext uri="{FF2B5EF4-FFF2-40B4-BE49-F238E27FC236}">
                  <a16:creationId xmlns:a16="http://schemas.microsoft.com/office/drawing/2014/main" id="{9480FAB5-B26F-55B8-868B-6D536D8D46F8}"/>
                </a:ext>
              </a:extLst>
            </p:cNvPr>
            <p:cNvGrpSpPr/>
            <p:nvPr/>
          </p:nvGrpSpPr>
          <p:grpSpPr>
            <a:xfrm>
              <a:off x="4648177" y="420457"/>
              <a:ext cx="4315263" cy="1723459"/>
              <a:chOff x="334106" y="414603"/>
              <a:chExt cx="4315261" cy="1723457"/>
            </a:xfrm>
          </p:grpSpPr>
          <p:sp>
            <p:nvSpPr>
              <p:cNvPr id="146" name="Forma libre: forma 164">
                <a:extLst>
                  <a:ext uri="{FF2B5EF4-FFF2-40B4-BE49-F238E27FC236}">
                    <a16:creationId xmlns:a16="http://schemas.microsoft.com/office/drawing/2014/main" id="{1D8621CD-E838-D69E-63FA-DDC1428AFE76}"/>
                  </a:ext>
                </a:extLst>
              </p:cNvPr>
              <p:cNvSpPr/>
              <p:nvPr/>
            </p:nvSpPr>
            <p:spPr>
              <a:xfrm>
                <a:off x="334106" y="547176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>
                <a:solidFill>
                  <a:srgbClr val="359BD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7" name="Forma libre: forma 165">
                <a:extLst>
                  <a:ext uri="{FF2B5EF4-FFF2-40B4-BE49-F238E27FC236}">
                    <a16:creationId xmlns:a16="http://schemas.microsoft.com/office/drawing/2014/main" id="{B21DF2B1-CFA0-EF0D-5CA2-83283C72C2EF}"/>
                  </a:ext>
                </a:extLst>
              </p:cNvPr>
              <p:cNvSpPr/>
              <p:nvPr/>
            </p:nvSpPr>
            <p:spPr>
              <a:xfrm flipV="1">
                <a:off x="2486460" y="414603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>
                <a:solidFill>
                  <a:srgbClr val="359BD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  <p:grpSp>
          <p:nvGrpSpPr>
            <p:cNvPr id="143" name="Grupo 142">
              <a:extLst>
                <a:ext uri="{FF2B5EF4-FFF2-40B4-BE49-F238E27FC236}">
                  <a16:creationId xmlns:a16="http://schemas.microsoft.com/office/drawing/2014/main" id="{C65DBC70-34DC-59D6-8AF3-96BB0BA64253}"/>
                </a:ext>
              </a:extLst>
            </p:cNvPr>
            <p:cNvGrpSpPr/>
            <p:nvPr/>
          </p:nvGrpSpPr>
          <p:grpSpPr>
            <a:xfrm>
              <a:off x="8944694" y="425484"/>
              <a:ext cx="4315262" cy="1723457"/>
              <a:chOff x="334106" y="414603"/>
              <a:chExt cx="4315261" cy="1723457"/>
            </a:xfrm>
          </p:grpSpPr>
          <p:sp>
            <p:nvSpPr>
              <p:cNvPr id="144" name="Forma libre: forma 160">
                <a:extLst>
                  <a:ext uri="{FF2B5EF4-FFF2-40B4-BE49-F238E27FC236}">
                    <a16:creationId xmlns:a16="http://schemas.microsoft.com/office/drawing/2014/main" id="{638E9884-AEBC-C98C-4AB5-5F9FA8F93EF9}"/>
                  </a:ext>
                </a:extLst>
              </p:cNvPr>
              <p:cNvSpPr/>
              <p:nvPr/>
            </p:nvSpPr>
            <p:spPr>
              <a:xfrm>
                <a:off x="334106" y="547176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>
                <a:solidFill>
                  <a:srgbClr val="359BD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45" name="Forma libre: forma 161">
                <a:extLst>
                  <a:ext uri="{FF2B5EF4-FFF2-40B4-BE49-F238E27FC236}">
                    <a16:creationId xmlns:a16="http://schemas.microsoft.com/office/drawing/2014/main" id="{0B1A6A26-9B6E-41A7-D065-2A5F8018012E}"/>
                  </a:ext>
                </a:extLst>
              </p:cNvPr>
              <p:cNvSpPr/>
              <p:nvPr/>
            </p:nvSpPr>
            <p:spPr>
              <a:xfrm flipV="1">
                <a:off x="2486460" y="414603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>
                <a:solidFill>
                  <a:srgbClr val="359BD3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148" name="Pentágono 147">
            <a:extLst>
              <a:ext uri="{FF2B5EF4-FFF2-40B4-BE49-F238E27FC236}">
                <a16:creationId xmlns:a16="http://schemas.microsoft.com/office/drawing/2014/main" id="{2F693BA7-608C-47C7-3B54-7A84F1427820}"/>
              </a:ext>
            </a:extLst>
          </p:cNvPr>
          <p:cNvSpPr/>
          <p:nvPr/>
        </p:nvSpPr>
        <p:spPr>
          <a:xfrm>
            <a:off x="9782302" y="4813699"/>
            <a:ext cx="600207" cy="566240"/>
          </a:xfrm>
          <a:prstGeom prst="pentagon">
            <a:avLst/>
          </a:prstGeom>
          <a:solidFill>
            <a:srgbClr val="359BD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150" name="Grupo 149">
            <a:extLst>
              <a:ext uri="{FF2B5EF4-FFF2-40B4-BE49-F238E27FC236}">
                <a16:creationId xmlns:a16="http://schemas.microsoft.com/office/drawing/2014/main" id="{67355FBD-D842-F741-2E94-ACF496243920}"/>
              </a:ext>
            </a:extLst>
          </p:cNvPr>
          <p:cNvGrpSpPr/>
          <p:nvPr/>
        </p:nvGrpSpPr>
        <p:grpSpPr>
          <a:xfrm>
            <a:off x="9061456" y="4936871"/>
            <a:ext cx="1625089" cy="298921"/>
            <a:chOff x="334106" y="414603"/>
            <a:chExt cx="12925850" cy="1734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151" name="Grupo 150">
              <a:extLst>
                <a:ext uri="{FF2B5EF4-FFF2-40B4-BE49-F238E27FC236}">
                  <a16:creationId xmlns:a16="http://schemas.microsoft.com/office/drawing/2014/main" id="{A4BFC751-400C-C6F6-7D6B-03F90D5D6362}"/>
                </a:ext>
              </a:extLst>
            </p:cNvPr>
            <p:cNvGrpSpPr/>
            <p:nvPr/>
          </p:nvGrpSpPr>
          <p:grpSpPr>
            <a:xfrm>
              <a:off x="334106" y="414603"/>
              <a:ext cx="8629336" cy="1729313"/>
              <a:chOff x="334106" y="414603"/>
              <a:chExt cx="8629336" cy="1729313"/>
            </a:xfrm>
          </p:grpSpPr>
          <p:grpSp>
            <p:nvGrpSpPr>
              <p:cNvPr id="155" name="Grupo 154">
                <a:extLst>
                  <a:ext uri="{FF2B5EF4-FFF2-40B4-BE49-F238E27FC236}">
                    <a16:creationId xmlns:a16="http://schemas.microsoft.com/office/drawing/2014/main" id="{87C8A860-FD15-B8E5-3B2E-3FBF3C66DC45}"/>
                  </a:ext>
                </a:extLst>
              </p:cNvPr>
              <p:cNvGrpSpPr/>
              <p:nvPr/>
            </p:nvGrpSpPr>
            <p:grpSpPr>
              <a:xfrm>
                <a:off x="334106" y="414603"/>
                <a:ext cx="4315261" cy="1723457"/>
                <a:chOff x="334106" y="414603"/>
                <a:chExt cx="4315261" cy="1723457"/>
              </a:xfrm>
            </p:grpSpPr>
            <p:sp>
              <p:nvSpPr>
                <p:cNvPr id="159" name="Forma libre: forma 166">
                  <a:extLst>
                    <a:ext uri="{FF2B5EF4-FFF2-40B4-BE49-F238E27FC236}">
                      <a16:creationId xmlns:a16="http://schemas.microsoft.com/office/drawing/2014/main" id="{917374AB-9AA8-F969-738B-E2CE5D25E879}"/>
                    </a:ext>
                  </a:extLst>
                </p:cNvPr>
                <p:cNvSpPr/>
                <p:nvPr/>
              </p:nvSpPr>
              <p:spPr>
                <a:xfrm>
                  <a:off x="334106" y="547176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60" name="Forma libre: forma 167">
                  <a:extLst>
                    <a:ext uri="{FF2B5EF4-FFF2-40B4-BE49-F238E27FC236}">
                      <a16:creationId xmlns:a16="http://schemas.microsoft.com/office/drawing/2014/main" id="{35021D85-566A-26E6-A13D-2E095E27A2AB}"/>
                    </a:ext>
                  </a:extLst>
                </p:cNvPr>
                <p:cNvSpPr/>
                <p:nvPr/>
              </p:nvSpPr>
              <p:spPr>
                <a:xfrm flipV="1">
                  <a:off x="2486460" y="414603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156" name="Grupo 155">
                <a:extLst>
                  <a:ext uri="{FF2B5EF4-FFF2-40B4-BE49-F238E27FC236}">
                    <a16:creationId xmlns:a16="http://schemas.microsoft.com/office/drawing/2014/main" id="{301CA626-DB1B-1CA5-2311-808A05F507E8}"/>
                  </a:ext>
                </a:extLst>
              </p:cNvPr>
              <p:cNvGrpSpPr/>
              <p:nvPr/>
            </p:nvGrpSpPr>
            <p:grpSpPr>
              <a:xfrm>
                <a:off x="4648181" y="420459"/>
                <a:ext cx="4315261" cy="1723457"/>
                <a:chOff x="334106" y="414603"/>
                <a:chExt cx="4315261" cy="1723457"/>
              </a:xfrm>
            </p:grpSpPr>
            <p:sp>
              <p:nvSpPr>
                <p:cNvPr id="157" name="Forma libre: forma 164">
                  <a:extLst>
                    <a:ext uri="{FF2B5EF4-FFF2-40B4-BE49-F238E27FC236}">
                      <a16:creationId xmlns:a16="http://schemas.microsoft.com/office/drawing/2014/main" id="{398F402D-F7FB-3DB2-1157-ACBC8B8F2A3E}"/>
                    </a:ext>
                  </a:extLst>
                </p:cNvPr>
                <p:cNvSpPr/>
                <p:nvPr/>
              </p:nvSpPr>
              <p:spPr>
                <a:xfrm>
                  <a:off x="334106" y="547176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58" name="Forma libre: forma 165">
                  <a:extLst>
                    <a:ext uri="{FF2B5EF4-FFF2-40B4-BE49-F238E27FC236}">
                      <a16:creationId xmlns:a16="http://schemas.microsoft.com/office/drawing/2014/main" id="{B9A24427-CA1D-EE07-658E-C834C730D2C6}"/>
                    </a:ext>
                  </a:extLst>
                </p:cNvPr>
                <p:cNvSpPr/>
                <p:nvPr/>
              </p:nvSpPr>
              <p:spPr>
                <a:xfrm flipV="1">
                  <a:off x="2486460" y="414603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571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grpSp>
          <p:nvGrpSpPr>
            <p:cNvPr id="152" name="Grupo 151">
              <a:extLst>
                <a:ext uri="{FF2B5EF4-FFF2-40B4-BE49-F238E27FC236}">
                  <a16:creationId xmlns:a16="http://schemas.microsoft.com/office/drawing/2014/main" id="{6294C62E-04E4-B427-10D8-156709DA6ADC}"/>
                </a:ext>
              </a:extLst>
            </p:cNvPr>
            <p:cNvGrpSpPr/>
            <p:nvPr/>
          </p:nvGrpSpPr>
          <p:grpSpPr>
            <a:xfrm>
              <a:off x="8944694" y="425484"/>
              <a:ext cx="4315262" cy="1723457"/>
              <a:chOff x="334106" y="414603"/>
              <a:chExt cx="4315261" cy="1723457"/>
            </a:xfrm>
          </p:grpSpPr>
          <p:sp>
            <p:nvSpPr>
              <p:cNvPr id="153" name="Forma libre: forma 160">
                <a:extLst>
                  <a:ext uri="{FF2B5EF4-FFF2-40B4-BE49-F238E27FC236}">
                    <a16:creationId xmlns:a16="http://schemas.microsoft.com/office/drawing/2014/main" id="{76CAD48F-A3A4-08A3-7172-8F8D921DBA07}"/>
                  </a:ext>
                </a:extLst>
              </p:cNvPr>
              <p:cNvSpPr/>
              <p:nvPr/>
            </p:nvSpPr>
            <p:spPr>
              <a:xfrm>
                <a:off x="334106" y="547176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154" name="Forma libre: forma 161">
                <a:extLst>
                  <a:ext uri="{FF2B5EF4-FFF2-40B4-BE49-F238E27FC236}">
                    <a16:creationId xmlns:a16="http://schemas.microsoft.com/office/drawing/2014/main" id="{6F6BDD8F-D6D4-B055-8DC9-127D5B12148D}"/>
                  </a:ext>
                </a:extLst>
              </p:cNvPr>
              <p:cNvSpPr/>
              <p:nvPr/>
            </p:nvSpPr>
            <p:spPr>
              <a:xfrm flipV="1">
                <a:off x="2486460" y="414603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571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sp>
        <p:nvSpPr>
          <p:cNvPr id="161" name="Pentágono 160">
            <a:extLst>
              <a:ext uri="{FF2B5EF4-FFF2-40B4-BE49-F238E27FC236}">
                <a16:creationId xmlns:a16="http://schemas.microsoft.com/office/drawing/2014/main" id="{D7C7BEC8-B786-9D0F-F7B6-983B2B17EE64}"/>
              </a:ext>
            </a:extLst>
          </p:cNvPr>
          <p:cNvSpPr/>
          <p:nvPr/>
        </p:nvSpPr>
        <p:spPr>
          <a:xfrm>
            <a:off x="6962382" y="5567226"/>
            <a:ext cx="600207" cy="566240"/>
          </a:xfrm>
          <a:prstGeom prst="pentagon">
            <a:avLst/>
          </a:prstGeom>
          <a:solidFill>
            <a:srgbClr val="359BD3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  <p:grpSp>
        <p:nvGrpSpPr>
          <p:cNvPr id="162" name="Group 70">
            <a:extLst>
              <a:ext uri="{FF2B5EF4-FFF2-40B4-BE49-F238E27FC236}">
                <a16:creationId xmlns:a16="http://schemas.microsoft.com/office/drawing/2014/main" id="{35BF02F8-79AC-BEB8-FA14-8A555ECAE191}"/>
              </a:ext>
            </a:extLst>
          </p:cNvPr>
          <p:cNvGrpSpPr/>
          <p:nvPr/>
        </p:nvGrpSpPr>
        <p:grpSpPr>
          <a:xfrm>
            <a:off x="11202063" y="3800746"/>
            <a:ext cx="600207" cy="485867"/>
            <a:chOff x="4822007" y="6280913"/>
            <a:chExt cx="360000" cy="319361"/>
          </a:xfrm>
          <a:solidFill>
            <a:srgbClr val="FF706D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63" name="Oval 32">
              <a:extLst>
                <a:ext uri="{FF2B5EF4-FFF2-40B4-BE49-F238E27FC236}">
                  <a16:creationId xmlns:a16="http://schemas.microsoft.com/office/drawing/2014/main" id="{1AC9EDD7-8338-F694-8891-B73703D2495D}"/>
                </a:ext>
              </a:extLst>
            </p:cNvPr>
            <p:cNvSpPr/>
            <p:nvPr/>
          </p:nvSpPr>
          <p:spPr bwMode="auto">
            <a:xfrm>
              <a:off x="4895766" y="6280913"/>
              <a:ext cx="216000" cy="108000"/>
            </a:xfrm>
            <a:prstGeom prst="ellipse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1" tIns="45720" rIns="91441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4331" fontAlgn="base">
                <a:spcBef>
                  <a:spcPct val="0"/>
                </a:spcBef>
                <a:spcAft>
                  <a:spcPct val="0"/>
                </a:spcAft>
              </a:pPr>
              <a:endParaRPr lang="es-ES" sz="1399">
                <a:latin typeface="Times New Roman" charset="0"/>
              </a:endParaRPr>
            </a:p>
          </p:txBody>
        </p:sp>
        <p:sp>
          <p:nvSpPr>
            <p:cNvPr id="164" name="Oval 33">
              <a:extLst>
                <a:ext uri="{FF2B5EF4-FFF2-40B4-BE49-F238E27FC236}">
                  <a16:creationId xmlns:a16="http://schemas.microsoft.com/office/drawing/2014/main" id="{25FF07A1-8495-0E28-2E99-C73B152C54A8}"/>
                </a:ext>
              </a:extLst>
            </p:cNvPr>
            <p:cNvSpPr/>
            <p:nvPr/>
          </p:nvSpPr>
          <p:spPr bwMode="auto">
            <a:xfrm>
              <a:off x="4822007" y="6384274"/>
              <a:ext cx="360000" cy="216000"/>
            </a:xfrm>
            <a:prstGeom prst="ellipse">
              <a:avLst/>
            </a:prstGeom>
            <a:grp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1" tIns="45720" rIns="91441" bIns="45720" numCol="1" rtlCol="0" anchor="t" anchorCtr="0" compatLnSpc="1">
              <a:prstTxWarp prst="textNoShape">
                <a:avLst/>
              </a:prstTxWarp>
            </a:bodyPr>
            <a:lstStyle/>
            <a:p>
              <a:pPr algn="r" defTabSz="914331" fontAlgn="base">
                <a:spcBef>
                  <a:spcPct val="0"/>
                </a:spcBef>
                <a:spcAft>
                  <a:spcPct val="0"/>
                </a:spcAft>
              </a:pPr>
              <a:endParaRPr lang="es-ES" sz="1399" dirty="0">
                <a:latin typeface="Times New Roman" charset="0"/>
              </a:endParaRPr>
            </a:p>
          </p:txBody>
        </p:sp>
      </p:grpSp>
      <p:sp>
        <p:nvSpPr>
          <p:cNvPr id="165" name="Título 1">
            <a:extLst>
              <a:ext uri="{FF2B5EF4-FFF2-40B4-BE49-F238E27FC236}">
                <a16:creationId xmlns:a16="http://schemas.microsoft.com/office/drawing/2014/main" id="{5A0ECCBB-FBE5-3BAB-DF7E-377E28E21154}"/>
              </a:ext>
            </a:extLst>
          </p:cNvPr>
          <p:cNvSpPr txBox="1">
            <a:spLocks/>
          </p:cNvSpPr>
          <p:nvPr/>
        </p:nvSpPr>
        <p:spPr>
          <a:xfrm>
            <a:off x="6807520" y="6177485"/>
            <a:ext cx="909929" cy="4067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/>
              <a:t>RBP</a:t>
            </a:r>
          </a:p>
        </p:txBody>
      </p:sp>
      <p:sp>
        <p:nvSpPr>
          <p:cNvPr id="166" name="Título 1">
            <a:extLst>
              <a:ext uri="{FF2B5EF4-FFF2-40B4-BE49-F238E27FC236}">
                <a16:creationId xmlns:a16="http://schemas.microsoft.com/office/drawing/2014/main" id="{D5BB66AE-991A-ABAC-9915-0F843A76B913}"/>
              </a:ext>
            </a:extLst>
          </p:cNvPr>
          <p:cNvSpPr txBox="1">
            <a:spLocks/>
          </p:cNvSpPr>
          <p:nvPr/>
        </p:nvSpPr>
        <p:spPr>
          <a:xfrm>
            <a:off x="6789744" y="2344388"/>
            <a:ext cx="909929" cy="4067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err="1"/>
              <a:t>siRNA</a:t>
            </a:r>
            <a:endParaRPr lang="es-ES" sz="2000" b="1" dirty="0"/>
          </a:p>
        </p:txBody>
      </p:sp>
      <p:sp>
        <p:nvSpPr>
          <p:cNvPr id="167" name="Arco 166">
            <a:extLst>
              <a:ext uri="{FF2B5EF4-FFF2-40B4-BE49-F238E27FC236}">
                <a16:creationId xmlns:a16="http://schemas.microsoft.com/office/drawing/2014/main" id="{D0E7D9C5-1C91-2100-48BC-9AAC24086404}"/>
              </a:ext>
            </a:extLst>
          </p:cNvPr>
          <p:cNvSpPr/>
          <p:nvPr/>
        </p:nvSpPr>
        <p:spPr>
          <a:xfrm rot="10800000">
            <a:off x="7262482" y="2467429"/>
            <a:ext cx="1082837" cy="613607"/>
          </a:xfrm>
          <a:prstGeom prst="arc">
            <a:avLst/>
          </a:prstGeom>
          <a:ln w="28575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0" name="Arco 169">
            <a:extLst>
              <a:ext uri="{FF2B5EF4-FFF2-40B4-BE49-F238E27FC236}">
                <a16:creationId xmlns:a16="http://schemas.microsoft.com/office/drawing/2014/main" id="{CD8D4D21-8932-E6D6-7B47-634A1A28AC1D}"/>
              </a:ext>
            </a:extLst>
          </p:cNvPr>
          <p:cNvSpPr/>
          <p:nvPr/>
        </p:nvSpPr>
        <p:spPr>
          <a:xfrm rot="10800000" flipV="1">
            <a:off x="7263585" y="3078681"/>
            <a:ext cx="1082837" cy="613607"/>
          </a:xfrm>
          <a:prstGeom prst="arc">
            <a:avLst/>
          </a:prstGeom>
          <a:ln w="28575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1" name="Conector recto de flecha 170">
            <a:extLst>
              <a:ext uri="{FF2B5EF4-FFF2-40B4-BE49-F238E27FC236}">
                <a16:creationId xmlns:a16="http://schemas.microsoft.com/office/drawing/2014/main" id="{1FD437B0-48CE-3EC3-2462-4F43B7933819}"/>
              </a:ext>
            </a:extLst>
          </p:cNvPr>
          <p:cNvCxnSpPr>
            <a:cxnSpLocks/>
          </p:cNvCxnSpPr>
          <p:nvPr/>
        </p:nvCxnSpPr>
        <p:spPr>
          <a:xfrm>
            <a:off x="7769621" y="3081036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" name="Arco 171">
            <a:extLst>
              <a:ext uri="{FF2B5EF4-FFF2-40B4-BE49-F238E27FC236}">
                <a16:creationId xmlns:a16="http://schemas.microsoft.com/office/drawing/2014/main" id="{31720593-50F5-5723-3C27-58E305AA59D3}"/>
              </a:ext>
            </a:extLst>
          </p:cNvPr>
          <p:cNvSpPr/>
          <p:nvPr/>
        </p:nvSpPr>
        <p:spPr>
          <a:xfrm rot="10800000">
            <a:off x="7264410" y="4494925"/>
            <a:ext cx="1082837" cy="613607"/>
          </a:xfrm>
          <a:prstGeom prst="arc">
            <a:avLst/>
          </a:prstGeom>
          <a:ln w="28575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3" name="Arco 172">
            <a:extLst>
              <a:ext uri="{FF2B5EF4-FFF2-40B4-BE49-F238E27FC236}">
                <a16:creationId xmlns:a16="http://schemas.microsoft.com/office/drawing/2014/main" id="{0BD2950B-D156-CA8F-4DCE-7310893B4182}"/>
              </a:ext>
            </a:extLst>
          </p:cNvPr>
          <p:cNvSpPr/>
          <p:nvPr/>
        </p:nvSpPr>
        <p:spPr>
          <a:xfrm rot="10800000" flipV="1">
            <a:off x="7265513" y="5106177"/>
            <a:ext cx="1082837" cy="613607"/>
          </a:xfrm>
          <a:prstGeom prst="arc">
            <a:avLst/>
          </a:prstGeom>
          <a:ln w="28575">
            <a:solidFill>
              <a:schemeClr val="tx1"/>
            </a:solidFill>
            <a:headEnd type="none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174" name="Conector recto de flecha 173">
            <a:extLst>
              <a:ext uri="{FF2B5EF4-FFF2-40B4-BE49-F238E27FC236}">
                <a16:creationId xmlns:a16="http://schemas.microsoft.com/office/drawing/2014/main" id="{3B73656B-EE2F-E59D-21E6-1E394E57CCEA}"/>
              </a:ext>
            </a:extLst>
          </p:cNvPr>
          <p:cNvCxnSpPr>
            <a:cxnSpLocks/>
          </p:cNvCxnSpPr>
          <p:nvPr/>
        </p:nvCxnSpPr>
        <p:spPr>
          <a:xfrm>
            <a:off x="7771549" y="5108532"/>
            <a:ext cx="90000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Título 1">
            <a:extLst>
              <a:ext uri="{FF2B5EF4-FFF2-40B4-BE49-F238E27FC236}">
                <a16:creationId xmlns:a16="http://schemas.microsoft.com/office/drawing/2014/main" id="{CA4A70AD-559C-EBDB-FE8F-8B2F0A3D4C68}"/>
              </a:ext>
            </a:extLst>
          </p:cNvPr>
          <p:cNvSpPr txBox="1">
            <a:spLocks/>
          </p:cNvSpPr>
          <p:nvPr/>
        </p:nvSpPr>
        <p:spPr>
          <a:xfrm>
            <a:off x="10338529" y="4325942"/>
            <a:ext cx="2327274" cy="40671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2000" b="1" dirty="0" err="1"/>
              <a:t>Ribosome</a:t>
            </a:r>
            <a:endParaRPr lang="es-ES" sz="2000" b="1" dirty="0"/>
          </a:p>
        </p:txBody>
      </p:sp>
      <p:sp>
        <p:nvSpPr>
          <p:cNvPr id="176" name="Arco 175">
            <a:extLst>
              <a:ext uri="{FF2B5EF4-FFF2-40B4-BE49-F238E27FC236}">
                <a16:creationId xmlns:a16="http://schemas.microsoft.com/office/drawing/2014/main" id="{015F2048-7ABB-99E9-E476-83F03522365B}"/>
              </a:ext>
            </a:extLst>
          </p:cNvPr>
          <p:cNvSpPr/>
          <p:nvPr/>
        </p:nvSpPr>
        <p:spPr>
          <a:xfrm rot="10800000" flipV="1">
            <a:off x="9871062" y="4089779"/>
            <a:ext cx="2099529" cy="613607"/>
          </a:xfrm>
          <a:prstGeom prst="arc">
            <a:avLst/>
          </a:prstGeom>
          <a:ln w="28575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7" name="Arco 176">
            <a:extLst>
              <a:ext uri="{FF2B5EF4-FFF2-40B4-BE49-F238E27FC236}">
                <a16:creationId xmlns:a16="http://schemas.microsoft.com/office/drawing/2014/main" id="{D70AEF39-ACB4-C5FA-9B01-D8707B45FCA6}"/>
              </a:ext>
            </a:extLst>
          </p:cNvPr>
          <p:cNvSpPr/>
          <p:nvPr/>
        </p:nvSpPr>
        <p:spPr>
          <a:xfrm rot="10800000">
            <a:off x="9868026" y="3477469"/>
            <a:ext cx="2099529" cy="613607"/>
          </a:xfrm>
          <a:prstGeom prst="arc">
            <a:avLst/>
          </a:prstGeom>
          <a:ln w="28575">
            <a:solidFill>
              <a:schemeClr val="tx1"/>
            </a:solidFill>
            <a:headEnd type="none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78" name="Símbolo &quot;No permitido&quot; 177">
            <a:extLst>
              <a:ext uri="{FF2B5EF4-FFF2-40B4-BE49-F238E27FC236}">
                <a16:creationId xmlns:a16="http://schemas.microsoft.com/office/drawing/2014/main" id="{EA56B2EF-2B12-63FD-1FCF-3E316D8B0CBB}"/>
              </a:ext>
            </a:extLst>
          </p:cNvPr>
          <p:cNvSpPr/>
          <p:nvPr/>
        </p:nvSpPr>
        <p:spPr>
          <a:xfrm>
            <a:off x="10064889" y="3737004"/>
            <a:ext cx="720000" cy="720000"/>
          </a:xfrm>
          <a:prstGeom prst="noSmoking">
            <a:avLst/>
          </a:prstGeom>
          <a:solidFill>
            <a:srgbClr val="E84C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627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/>
      <p:bldP spid="148" grpId="0" animBg="1"/>
      <p:bldP spid="161" grpId="0" animBg="1"/>
      <p:bldP spid="165" grpId="0"/>
      <p:bldP spid="166" grpId="0"/>
      <p:bldP spid="167" grpId="0" animBg="1"/>
      <p:bldP spid="170" grpId="0" animBg="1"/>
      <p:bldP spid="172" grpId="0" animBg="1"/>
      <p:bldP spid="173" grpId="0" animBg="1"/>
      <p:bldP spid="175" grpId="0"/>
      <p:bldP spid="176" grpId="0" animBg="1"/>
      <p:bldP spid="177" grpId="0" animBg="1"/>
      <p:bldP spid="17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4" y="514351"/>
            <a:ext cx="9073516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 dirty="0"/>
                <a:t>Introduction: the </a:t>
              </a:r>
              <a:r>
                <a:rPr lang="en-US" sz="5000" b="1" dirty="0" err="1"/>
                <a:t>Musashi</a:t>
              </a:r>
              <a:r>
                <a:rPr lang="en-US" sz="5000" b="1" dirty="0"/>
                <a:t> Family</a:t>
              </a:r>
              <a:endParaRPr lang="es-ES" sz="5000" dirty="0"/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91B57997-C79C-390D-90E2-EC030863B249}"/>
              </a:ext>
            </a:extLst>
          </p:cNvPr>
          <p:cNvSpPr txBox="1"/>
          <p:nvPr/>
        </p:nvSpPr>
        <p:spPr>
          <a:xfrm>
            <a:off x="7143401" y="-2236615"/>
            <a:ext cx="590493" cy="2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Arial" panose="020B0604020202020204" pitchFamily="34" charset="0"/>
                <a:cs typeface="Arial" panose="020B0604020202020204" pitchFamily="34" charset="0"/>
              </a:rPr>
              <a:t>IPTG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F32D3417-81AA-9E04-64C0-07A07B0449F7}"/>
              </a:ext>
            </a:extLst>
          </p:cNvPr>
          <p:cNvSpPr/>
          <p:nvPr/>
        </p:nvSpPr>
        <p:spPr>
          <a:xfrm>
            <a:off x="10198647" y="-2147253"/>
            <a:ext cx="219175" cy="209958"/>
          </a:xfrm>
          <a:prstGeom prst="ellipse">
            <a:avLst/>
          </a:prstGeom>
          <a:solidFill>
            <a:srgbClr val="00FA00"/>
          </a:solidFill>
          <a:ln w="9525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 sz="15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7EE2A12-E2F0-2277-FA83-06A740E3C507}"/>
              </a:ext>
            </a:extLst>
          </p:cNvPr>
          <p:cNvSpPr txBox="1"/>
          <p:nvPr/>
        </p:nvSpPr>
        <p:spPr>
          <a:xfrm>
            <a:off x="7451205" y="-1247141"/>
            <a:ext cx="560547" cy="2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 err="1">
                <a:latin typeface="Arial" panose="020B0604020202020204" pitchFamily="34" charset="0"/>
                <a:cs typeface="Arial" panose="020B0604020202020204" pitchFamily="34" charset="0"/>
              </a:rPr>
              <a:t>LacI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B26C0030-7107-2760-4335-B4BF30532FDC}"/>
              </a:ext>
            </a:extLst>
          </p:cNvPr>
          <p:cNvCxnSpPr>
            <a:cxnSpLocks/>
          </p:cNvCxnSpPr>
          <p:nvPr/>
        </p:nvCxnSpPr>
        <p:spPr>
          <a:xfrm>
            <a:off x="7911758" y="-1328175"/>
            <a:ext cx="216475" cy="0"/>
          </a:xfrm>
          <a:prstGeom prst="line">
            <a:avLst/>
          </a:prstGeom>
          <a:ln w="444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CuadroTexto 31">
            <a:extLst>
              <a:ext uri="{FF2B5EF4-FFF2-40B4-BE49-F238E27FC236}">
                <a16:creationId xmlns:a16="http://schemas.microsoft.com/office/drawing/2014/main" id="{97143D6E-67F8-0265-1593-B6C18A7D3E65}"/>
              </a:ext>
            </a:extLst>
          </p:cNvPr>
          <p:cNvSpPr txBox="1"/>
          <p:nvPr/>
        </p:nvSpPr>
        <p:spPr>
          <a:xfrm>
            <a:off x="9965468" y="-1972459"/>
            <a:ext cx="683820" cy="2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 err="1">
                <a:latin typeface="Arial" panose="020B0604020202020204" pitchFamily="34" charset="0"/>
                <a:cs typeface="Arial" panose="020B0604020202020204" pitchFamily="34" charset="0"/>
              </a:rPr>
              <a:t>sfGFP</a:t>
            </a:r>
            <a:endParaRPr lang="es-ES" sz="1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5324DE2D-A0C1-0BF9-50C9-4764805C65AD}"/>
              </a:ext>
            </a:extLst>
          </p:cNvPr>
          <p:cNvSpPr txBox="1"/>
          <p:nvPr/>
        </p:nvSpPr>
        <p:spPr>
          <a:xfrm>
            <a:off x="8222198" y="-517927"/>
            <a:ext cx="56054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DNA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F316F431-C4CE-5815-7EF4-5A721C3A43F6}"/>
              </a:ext>
            </a:extLst>
          </p:cNvPr>
          <p:cNvCxnSpPr>
            <a:cxnSpLocks/>
          </p:cNvCxnSpPr>
          <p:nvPr/>
        </p:nvCxnSpPr>
        <p:spPr>
          <a:xfrm flipV="1">
            <a:off x="8024115" y="-938557"/>
            <a:ext cx="0" cy="272123"/>
          </a:xfrm>
          <a:prstGeom prst="line">
            <a:avLst/>
          </a:prstGeom>
          <a:ln w="444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8BA46FF-0BBD-6D65-D4CC-F8C7A843F0F4}"/>
              </a:ext>
            </a:extLst>
          </p:cNvPr>
          <p:cNvCxnSpPr>
            <a:cxnSpLocks/>
          </p:cNvCxnSpPr>
          <p:nvPr/>
        </p:nvCxnSpPr>
        <p:spPr>
          <a:xfrm>
            <a:off x="7919919" y="-666434"/>
            <a:ext cx="216475" cy="0"/>
          </a:xfrm>
          <a:prstGeom prst="line">
            <a:avLst/>
          </a:prstGeom>
          <a:ln w="444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3D5EEC03-53C3-74E1-EA2C-C0F52D54BF42}"/>
              </a:ext>
            </a:extLst>
          </p:cNvPr>
          <p:cNvSpPr txBox="1"/>
          <p:nvPr/>
        </p:nvSpPr>
        <p:spPr>
          <a:xfrm>
            <a:off x="8692886" y="-1138372"/>
            <a:ext cx="683680" cy="2539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050" dirty="0">
                <a:latin typeface="Arial" panose="020B0604020202020204" pitchFamily="34" charset="0"/>
                <a:cs typeface="Arial" panose="020B0604020202020204" pitchFamily="34" charset="0"/>
              </a:rPr>
              <a:t>mRNA</a:t>
            </a:r>
          </a:p>
        </p:txBody>
      </p:sp>
      <p:grpSp>
        <p:nvGrpSpPr>
          <p:cNvPr id="37" name="Grupo 36">
            <a:extLst>
              <a:ext uri="{FF2B5EF4-FFF2-40B4-BE49-F238E27FC236}">
                <a16:creationId xmlns:a16="http://schemas.microsoft.com/office/drawing/2014/main" id="{61E169FF-43C6-DAA7-8106-277F2F9285A3}"/>
              </a:ext>
            </a:extLst>
          </p:cNvPr>
          <p:cNvGrpSpPr/>
          <p:nvPr/>
        </p:nvGrpSpPr>
        <p:grpSpPr>
          <a:xfrm>
            <a:off x="9315458" y="-2993430"/>
            <a:ext cx="827444" cy="102735"/>
            <a:chOff x="2321913" y="783809"/>
            <a:chExt cx="1262857" cy="18923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95" name="Grupo 94">
              <a:extLst>
                <a:ext uri="{FF2B5EF4-FFF2-40B4-BE49-F238E27FC236}">
                  <a16:creationId xmlns:a16="http://schemas.microsoft.com/office/drawing/2014/main" id="{23BC7F6F-1704-2F17-76B0-27E1EC98D1C1}"/>
                </a:ext>
              </a:extLst>
            </p:cNvPr>
            <p:cNvGrpSpPr/>
            <p:nvPr/>
          </p:nvGrpSpPr>
          <p:grpSpPr>
            <a:xfrm>
              <a:off x="2321913" y="785914"/>
              <a:ext cx="1229307" cy="187131"/>
              <a:chOff x="334106" y="414603"/>
              <a:chExt cx="12925850" cy="1734338"/>
            </a:xfrm>
          </p:grpSpPr>
          <p:grpSp>
            <p:nvGrpSpPr>
              <p:cNvPr id="107" name="Grupo 106">
                <a:extLst>
                  <a:ext uri="{FF2B5EF4-FFF2-40B4-BE49-F238E27FC236}">
                    <a16:creationId xmlns:a16="http://schemas.microsoft.com/office/drawing/2014/main" id="{85876778-80C1-3C04-5757-316B824EF53A}"/>
                  </a:ext>
                </a:extLst>
              </p:cNvPr>
              <p:cNvGrpSpPr/>
              <p:nvPr/>
            </p:nvGrpSpPr>
            <p:grpSpPr>
              <a:xfrm>
                <a:off x="334106" y="414603"/>
                <a:ext cx="8629336" cy="1729313"/>
                <a:chOff x="334106" y="414603"/>
                <a:chExt cx="8629336" cy="1729313"/>
              </a:xfrm>
            </p:grpSpPr>
            <p:grpSp>
              <p:nvGrpSpPr>
                <p:cNvPr id="111" name="Grupo 110">
                  <a:extLst>
                    <a:ext uri="{FF2B5EF4-FFF2-40B4-BE49-F238E27FC236}">
                      <a16:creationId xmlns:a16="http://schemas.microsoft.com/office/drawing/2014/main" id="{26041ECF-4B82-B48D-ACF9-724A4A070E04}"/>
                    </a:ext>
                  </a:extLst>
                </p:cNvPr>
                <p:cNvGrpSpPr/>
                <p:nvPr/>
              </p:nvGrpSpPr>
              <p:grpSpPr>
                <a:xfrm>
                  <a:off x="334106" y="414603"/>
                  <a:ext cx="4315261" cy="1723457"/>
                  <a:chOff x="334106" y="414603"/>
                  <a:chExt cx="4315261" cy="1723457"/>
                </a:xfrm>
              </p:grpSpPr>
              <p:sp>
                <p:nvSpPr>
                  <p:cNvPr id="115" name="Forma libre: forma 166">
                    <a:extLst>
                      <a:ext uri="{FF2B5EF4-FFF2-40B4-BE49-F238E27FC236}">
                        <a16:creationId xmlns:a16="http://schemas.microsoft.com/office/drawing/2014/main" id="{33710C7A-04D7-015E-CC79-E0F0A9B5BFDE}"/>
                      </a:ext>
                    </a:extLst>
                  </p:cNvPr>
                  <p:cNvSpPr/>
                  <p:nvPr/>
                </p:nvSpPr>
                <p:spPr>
                  <a:xfrm>
                    <a:off x="334106" y="547176"/>
                    <a:ext cx="2162907" cy="1590884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16" name="Forma libre: forma 167">
                    <a:extLst>
                      <a:ext uri="{FF2B5EF4-FFF2-40B4-BE49-F238E27FC236}">
                        <a16:creationId xmlns:a16="http://schemas.microsoft.com/office/drawing/2014/main" id="{5807122A-9858-4EFA-B37B-C37ACFB365A6}"/>
                      </a:ext>
                    </a:extLst>
                  </p:cNvPr>
                  <p:cNvSpPr/>
                  <p:nvPr/>
                </p:nvSpPr>
                <p:spPr>
                  <a:xfrm flipV="1">
                    <a:off x="2486460" y="414603"/>
                    <a:ext cx="2162907" cy="1590884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112" name="Grupo 111">
                  <a:extLst>
                    <a:ext uri="{FF2B5EF4-FFF2-40B4-BE49-F238E27FC236}">
                      <a16:creationId xmlns:a16="http://schemas.microsoft.com/office/drawing/2014/main" id="{F241DD12-B0DB-08E8-0F89-6E9C59B0ACFC}"/>
                    </a:ext>
                  </a:extLst>
                </p:cNvPr>
                <p:cNvGrpSpPr/>
                <p:nvPr/>
              </p:nvGrpSpPr>
              <p:grpSpPr>
                <a:xfrm>
                  <a:off x="4648181" y="420459"/>
                  <a:ext cx="4315261" cy="1723457"/>
                  <a:chOff x="334106" y="414603"/>
                  <a:chExt cx="4315261" cy="1723457"/>
                </a:xfrm>
              </p:grpSpPr>
              <p:sp>
                <p:nvSpPr>
                  <p:cNvPr id="113" name="Forma libre: forma 164">
                    <a:extLst>
                      <a:ext uri="{FF2B5EF4-FFF2-40B4-BE49-F238E27FC236}">
                        <a16:creationId xmlns:a16="http://schemas.microsoft.com/office/drawing/2014/main" id="{502B1588-EDEA-E300-A874-8BD9C825B57D}"/>
                      </a:ext>
                    </a:extLst>
                  </p:cNvPr>
                  <p:cNvSpPr/>
                  <p:nvPr/>
                </p:nvSpPr>
                <p:spPr>
                  <a:xfrm>
                    <a:off x="334106" y="547176"/>
                    <a:ext cx="2162907" cy="1590884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14" name="Forma libre: forma 165">
                    <a:extLst>
                      <a:ext uri="{FF2B5EF4-FFF2-40B4-BE49-F238E27FC236}">
                        <a16:creationId xmlns:a16="http://schemas.microsoft.com/office/drawing/2014/main" id="{DC737D23-09D5-804E-7E6B-A889BDFC6BDC}"/>
                      </a:ext>
                    </a:extLst>
                  </p:cNvPr>
                  <p:cNvSpPr/>
                  <p:nvPr/>
                </p:nvSpPr>
                <p:spPr>
                  <a:xfrm flipV="1">
                    <a:off x="2486460" y="414603"/>
                    <a:ext cx="2162907" cy="1590884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108" name="Grupo 107">
                <a:extLst>
                  <a:ext uri="{FF2B5EF4-FFF2-40B4-BE49-F238E27FC236}">
                    <a16:creationId xmlns:a16="http://schemas.microsoft.com/office/drawing/2014/main" id="{BE914D3F-E4C8-C901-D36B-F654440AD505}"/>
                  </a:ext>
                </a:extLst>
              </p:cNvPr>
              <p:cNvGrpSpPr/>
              <p:nvPr/>
            </p:nvGrpSpPr>
            <p:grpSpPr>
              <a:xfrm>
                <a:off x="8944694" y="425484"/>
                <a:ext cx="4315262" cy="1723457"/>
                <a:chOff x="334106" y="414603"/>
                <a:chExt cx="4315261" cy="1723457"/>
              </a:xfrm>
            </p:grpSpPr>
            <p:sp>
              <p:nvSpPr>
                <p:cNvPr id="109" name="Forma libre: forma 160">
                  <a:extLst>
                    <a:ext uri="{FF2B5EF4-FFF2-40B4-BE49-F238E27FC236}">
                      <a16:creationId xmlns:a16="http://schemas.microsoft.com/office/drawing/2014/main" id="{C5502BA2-BFDA-CEB2-6FE2-17028033AB96}"/>
                    </a:ext>
                  </a:extLst>
                </p:cNvPr>
                <p:cNvSpPr/>
                <p:nvPr/>
              </p:nvSpPr>
              <p:spPr>
                <a:xfrm>
                  <a:off x="334106" y="547176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10" name="Forma libre: forma 161">
                  <a:extLst>
                    <a:ext uri="{FF2B5EF4-FFF2-40B4-BE49-F238E27FC236}">
                      <a16:creationId xmlns:a16="http://schemas.microsoft.com/office/drawing/2014/main" id="{7D23C667-2EAA-A604-A3EE-C8E200E857EC}"/>
                    </a:ext>
                  </a:extLst>
                </p:cNvPr>
                <p:cNvSpPr/>
                <p:nvPr/>
              </p:nvSpPr>
              <p:spPr>
                <a:xfrm flipV="1">
                  <a:off x="2486460" y="414603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22C5364F-845C-9D01-6E7A-977FCECC414C}"/>
                </a:ext>
              </a:extLst>
            </p:cNvPr>
            <p:cNvGrpSpPr/>
            <p:nvPr/>
          </p:nvGrpSpPr>
          <p:grpSpPr>
            <a:xfrm flipV="1">
              <a:off x="2355463" y="783809"/>
              <a:ext cx="1229307" cy="187131"/>
              <a:chOff x="334106" y="414603"/>
              <a:chExt cx="12925850" cy="1734338"/>
            </a:xfrm>
          </p:grpSpPr>
          <p:grpSp>
            <p:nvGrpSpPr>
              <p:cNvPr id="97" name="Grupo 96">
                <a:extLst>
                  <a:ext uri="{FF2B5EF4-FFF2-40B4-BE49-F238E27FC236}">
                    <a16:creationId xmlns:a16="http://schemas.microsoft.com/office/drawing/2014/main" id="{C4E2D2B5-DD4F-B95B-85CA-4EC14403DD49}"/>
                  </a:ext>
                </a:extLst>
              </p:cNvPr>
              <p:cNvGrpSpPr/>
              <p:nvPr/>
            </p:nvGrpSpPr>
            <p:grpSpPr>
              <a:xfrm>
                <a:off x="334106" y="414603"/>
                <a:ext cx="8629336" cy="1729313"/>
                <a:chOff x="334106" y="414603"/>
                <a:chExt cx="8629336" cy="1729313"/>
              </a:xfrm>
            </p:grpSpPr>
            <p:grpSp>
              <p:nvGrpSpPr>
                <p:cNvPr id="101" name="Grupo 100">
                  <a:extLst>
                    <a:ext uri="{FF2B5EF4-FFF2-40B4-BE49-F238E27FC236}">
                      <a16:creationId xmlns:a16="http://schemas.microsoft.com/office/drawing/2014/main" id="{B1D1251A-52E1-254E-1160-20016051DE98}"/>
                    </a:ext>
                  </a:extLst>
                </p:cNvPr>
                <p:cNvGrpSpPr/>
                <p:nvPr/>
              </p:nvGrpSpPr>
              <p:grpSpPr>
                <a:xfrm>
                  <a:off x="334106" y="414603"/>
                  <a:ext cx="4315261" cy="1723457"/>
                  <a:chOff x="334106" y="414603"/>
                  <a:chExt cx="4315261" cy="1723457"/>
                </a:xfrm>
              </p:grpSpPr>
              <p:sp>
                <p:nvSpPr>
                  <p:cNvPr id="105" name="Forma libre: forma 156">
                    <a:extLst>
                      <a:ext uri="{FF2B5EF4-FFF2-40B4-BE49-F238E27FC236}">
                        <a16:creationId xmlns:a16="http://schemas.microsoft.com/office/drawing/2014/main" id="{99DB4972-EA5A-6FB5-B7D5-4EE775E0FB56}"/>
                      </a:ext>
                    </a:extLst>
                  </p:cNvPr>
                  <p:cNvSpPr/>
                  <p:nvPr/>
                </p:nvSpPr>
                <p:spPr>
                  <a:xfrm>
                    <a:off x="334106" y="547176"/>
                    <a:ext cx="2162907" cy="1590884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06" name="Forma libre: forma 157">
                    <a:extLst>
                      <a:ext uri="{FF2B5EF4-FFF2-40B4-BE49-F238E27FC236}">
                        <a16:creationId xmlns:a16="http://schemas.microsoft.com/office/drawing/2014/main" id="{59D827AC-356E-BA39-41CF-398B8C64685B}"/>
                      </a:ext>
                    </a:extLst>
                  </p:cNvPr>
                  <p:cNvSpPr/>
                  <p:nvPr/>
                </p:nvSpPr>
                <p:spPr>
                  <a:xfrm flipV="1">
                    <a:off x="2486460" y="414603"/>
                    <a:ext cx="2162907" cy="1590884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102" name="Grupo 101">
                  <a:extLst>
                    <a:ext uri="{FF2B5EF4-FFF2-40B4-BE49-F238E27FC236}">
                      <a16:creationId xmlns:a16="http://schemas.microsoft.com/office/drawing/2014/main" id="{87CB3E98-0EEC-8F34-CE97-24A5F5CBA034}"/>
                    </a:ext>
                  </a:extLst>
                </p:cNvPr>
                <p:cNvGrpSpPr/>
                <p:nvPr/>
              </p:nvGrpSpPr>
              <p:grpSpPr>
                <a:xfrm>
                  <a:off x="4648181" y="420459"/>
                  <a:ext cx="4315261" cy="1723457"/>
                  <a:chOff x="334106" y="414603"/>
                  <a:chExt cx="4315261" cy="1723457"/>
                </a:xfrm>
              </p:grpSpPr>
              <p:sp>
                <p:nvSpPr>
                  <p:cNvPr id="103" name="Forma libre: forma 154">
                    <a:extLst>
                      <a:ext uri="{FF2B5EF4-FFF2-40B4-BE49-F238E27FC236}">
                        <a16:creationId xmlns:a16="http://schemas.microsoft.com/office/drawing/2014/main" id="{1E2C6445-ACEF-2C8C-8938-574796B51E2F}"/>
                      </a:ext>
                    </a:extLst>
                  </p:cNvPr>
                  <p:cNvSpPr/>
                  <p:nvPr/>
                </p:nvSpPr>
                <p:spPr>
                  <a:xfrm>
                    <a:off x="334106" y="547176"/>
                    <a:ext cx="2162907" cy="1590884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104" name="Forma libre: forma 155">
                    <a:extLst>
                      <a:ext uri="{FF2B5EF4-FFF2-40B4-BE49-F238E27FC236}">
                        <a16:creationId xmlns:a16="http://schemas.microsoft.com/office/drawing/2014/main" id="{429B0B4F-8F58-8E67-4337-6E9A3AE99262}"/>
                      </a:ext>
                    </a:extLst>
                  </p:cNvPr>
                  <p:cNvSpPr/>
                  <p:nvPr/>
                </p:nvSpPr>
                <p:spPr>
                  <a:xfrm flipV="1">
                    <a:off x="2486460" y="414603"/>
                    <a:ext cx="2162907" cy="1590884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98" name="Grupo 97">
                <a:extLst>
                  <a:ext uri="{FF2B5EF4-FFF2-40B4-BE49-F238E27FC236}">
                    <a16:creationId xmlns:a16="http://schemas.microsoft.com/office/drawing/2014/main" id="{F3330D63-42E3-4209-C50B-EB60CC1BF199}"/>
                  </a:ext>
                </a:extLst>
              </p:cNvPr>
              <p:cNvGrpSpPr/>
              <p:nvPr/>
            </p:nvGrpSpPr>
            <p:grpSpPr>
              <a:xfrm>
                <a:off x="8944694" y="425484"/>
                <a:ext cx="4315262" cy="1723457"/>
                <a:chOff x="334106" y="414603"/>
                <a:chExt cx="4315261" cy="1723457"/>
              </a:xfrm>
            </p:grpSpPr>
            <p:sp>
              <p:nvSpPr>
                <p:cNvPr id="99" name="Forma libre: forma 150">
                  <a:extLst>
                    <a:ext uri="{FF2B5EF4-FFF2-40B4-BE49-F238E27FC236}">
                      <a16:creationId xmlns:a16="http://schemas.microsoft.com/office/drawing/2014/main" id="{B9128706-D65A-6D2A-911B-F89D22FB4B69}"/>
                    </a:ext>
                  </a:extLst>
                </p:cNvPr>
                <p:cNvSpPr/>
                <p:nvPr/>
              </p:nvSpPr>
              <p:spPr>
                <a:xfrm>
                  <a:off x="334106" y="547176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100" name="Forma libre: forma 151">
                  <a:extLst>
                    <a:ext uri="{FF2B5EF4-FFF2-40B4-BE49-F238E27FC236}">
                      <a16:creationId xmlns:a16="http://schemas.microsoft.com/office/drawing/2014/main" id="{2DBBE7A3-C3A0-B14C-EA34-E610D09BD310}"/>
                    </a:ext>
                  </a:extLst>
                </p:cNvPr>
                <p:cNvSpPr/>
                <p:nvPr/>
              </p:nvSpPr>
              <p:spPr>
                <a:xfrm flipV="1">
                  <a:off x="2486460" y="414603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</p:grp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7821856B-36A8-FFB9-E95D-0B75664A825B}"/>
              </a:ext>
            </a:extLst>
          </p:cNvPr>
          <p:cNvCxnSpPr>
            <a:cxnSpLocks/>
          </p:cNvCxnSpPr>
          <p:nvPr/>
        </p:nvCxnSpPr>
        <p:spPr>
          <a:xfrm>
            <a:off x="9817671" y="-2825031"/>
            <a:ext cx="148344" cy="214516"/>
          </a:xfrm>
          <a:prstGeom prst="line">
            <a:avLst/>
          </a:prstGeom>
          <a:ln w="127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9" name="Grupo 38">
            <a:extLst>
              <a:ext uri="{FF2B5EF4-FFF2-40B4-BE49-F238E27FC236}">
                <a16:creationId xmlns:a16="http://schemas.microsoft.com/office/drawing/2014/main" id="{D0D7FF50-9FBA-3F9D-29CC-1571435EA491}"/>
              </a:ext>
            </a:extLst>
          </p:cNvPr>
          <p:cNvGrpSpPr/>
          <p:nvPr/>
        </p:nvGrpSpPr>
        <p:grpSpPr>
          <a:xfrm flipH="1">
            <a:off x="8669808" y="-2039131"/>
            <a:ext cx="575570" cy="209978"/>
            <a:chOff x="5904277" y="3204736"/>
            <a:chExt cx="957363" cy="363198"/>
          </a:xfrm>
        </p:grpSpPr>
        <p:sp>
          <p:nvSpPr>
            <p:cNvPr id="92" name="Elipse 91">
              <a:extLst>
                <a:ext uri="{FF2B5EF4-FFF2-40B4-BE49-F238E27FC236}">
                  <a16:creationId xmlns:a16="http://schemas.microsoft.com/office/drawing/2014/main" id="{D85AC0AF-0907-D75A-25BD-EFB14D15F222}"/>
                </a:ext>
              </a:extLst>
            </p:cNvPr>
            <p:cNvSpPr/>
            <p:nvPr/>
          </p:nvSpPr>
          <p:spPr>
            <a:xfrm>
              <a:off x="5904277" y="3204767"/>
              <a:ext cx="364560" cy="363167"/>
            </a:xfrm>
            <a:prstGeom prst="ellipse">
              <a:avLst/>
            </a:prstGeom>
            <a:solidFill>
              <a:srgbClr val="D6D6D6"/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Elipse 92">
              <a:extLst>
                <a:ext uri="{FF2B5EF4-FFF2-40B4-BE49-F238E27FC236}">
                  <a16:creationId xmlns:a16="http://schemas.microsoft.com/office/drawing/2014/main" id="{12AC1FB2-36E9-92E8-F198-0B0BFAA07C3C}"/>
                </a:ext>
              </a:extLst>
            </p:cNvPr>
            <p:cNvSpPr/>
            <p:nvPr/>
          </p:nvSpPr>
          <p:spPr>
            <a:xfrm>
              <a:off x="6497080" y="3204736"/>
              <a:ext cx="364560" cy="363164"/>
            </a:xfrm>
            <a:prstGeom prst="ellipse">
              <a:avLst/>
            </a:prstGeom>
            <a:solidFill>
              <a:srgbClr val="0052FF"/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ES" sz="15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94" name="Conector recto 93">
              <a:extLst>
                <a:ext uri="{FF2B5EF4-FFF2-40B4-BE49-F238E27FC236}">
                  <a16:creationId xmlns:a16="http://schemas.microsoft.com/office/drawing/2014/main" id="{2DD41F8F-3C53-3DC1-C412-E928AD43E4A7}"/>
                </a:ext>
              </a:extLst>
            </p:cNvPr>
            <p:cNvCxnSpPr>
              <a:cxnSpLocks/>
              <a:stCxn id="92" idx="6"/>
              <a:endCxn id="93" idx="2"/>
            </p:cNvCxnSpPr>
            <p:nvPr/>
          </p:nvCxnSpPr>
          <p:spPr>
            <a:xfrm flipV="1">
              <a:off x="6268837" y="3386354"/>
              <a:ext cx="228247" cy="2"/>
            </a:xfrm>
            <a:prstGeom prst="line">
              <a:avLst/>
            </a:prstGeom>
            <a:solidFill>
              <a:srgbClr val="78B6F0"/>
            </a:solidFill>
            <a:ln w="952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D0A14FA4-4377-5B10-9FB3-B2EC116CF046}"/>
              </a:ext>
            </a:extLst>
          </p:cNvPr>
          <p:cNvCxnSpPr>
            <a:cxnSpLocks/>
          </p:cNvCxnSpPr>
          <p:nvPr/>
        </p:nvCxnSpPr>
        <p:spPr>
          <a:xfrm flipV="1">
            <a:off x="8420945" y="-1051728"/>
            <a:ext cx="152902" cy="372180"/>
          </a:xfrm>
          <a:prstGeom prst="line">
            <a:avLst/>
          </a:prstGeom>
          <a:ln w="127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18AD972-263E-0595-2D12-2AB3E9D4869E}"/>
              </a:ext>
            </a:extLst>
          </p:cNvPr>
          <p:cNvSpPr txBox="1"/>
          <p:nvPr/>
        </p:nvSpPr>
        <p:spPr>
          <a:xfrm>
            <a:off x="8270770" y="-1871038"/>
            <a:ext cx="1433530" cy="292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>
                <a:latin typeface="Arial" panose="020B0604020202020204" pitchFamily="34" charset="0"/>
                <a:cs typeface="Arial" panose="020B0604020202020204" pitchFamily="34" charset="0"/>
              </a:rPr>
              <a:t>eBFP2-MS2CP</a:t>
            </a:r>
          </a:p>
        </p:txBody>
      </p:sp>
      <p:sp>
        <p:nvSpPr>
          <p:cNvPr id="42" name="Arco 41">
            <a:extLst>
              <a:ext uri="{FF2B5EF4-FFF2-40B4-BE49-F238E27FC236}">
                <a16:creationId xmlns:a16="http://schemas.microsoft.com/office/drawing/2014/main" id="{6226E571-DCBB-A1C5-7D98-258BA41FF82D}"/>
              </a:ext>
            </a:extLst>
          </p:cNvPr>
          <p:cNvSpPr/>
          <p:nvPr/>
        </p:nvSpPr>
        <p:spPr>
          <a:xfrm rot="16200000">
            <a:off x="9073646" y="-2654696"/>
            <a:ext cx="910887" cy="1144054"/>
          </a:xfrm>
          <a:prstGeom prst="arc">
            <a:avLst>
              <a:gd name="adj1" fmla="val 16200000"/>
              <a:gd name="adj2" fmla="val 29025"/>
            </a:avLst>
          </a:prstGeom>
          <a:ln w="444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2C258F2F-39C1-B447-5B08-262FFACDD82A}"/>
              </a:ext>
            </a:extLst>
          </p:cNvPr>
          <p:cNvCxnSpPr>
            <a:cxnSpLocks/>
          </p:cNvCxnSpPr>
          <p:nvPr/>
        </p:nvCxnSpPr>
        <p:spPr>
          <a:xfrm>
            <a:off x="9536889" y="-2651632"/>
            <a:ext cx="0" cy="212873"/>
          </a:xfrm>
          <a:prstGeom prst="line">
            <a:avLst/>
          </a:prstGeom>
          <a:ln w="444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4" name="Grupo 43">
            <a:extLst>
              <a:ext uri="{FF2B5EF4-FFF2-40B4-BE49-F238E27FC236}">
                <a16:creationId xmlns:a16="http://schemas.microsoft.com/office/drawing/2014/main" id="{76069EBD-ECCD-742D-1FB2-E5C8F1841019}"/>
              </a:ext>
            </a:extLst>
          </p:cNvPr>
          <p:cNvGrpSpPr/>
          <p:nvPr/>
        </p:nvGrpSpPr>
        <p:grpSpPr>
          <a:xfrm>
            <a:off x="7786774" y="-589619"/>
            <a:ext cx="827447" cy="102720"/>
            <a:chOff x="2420186" y="1108070"/>
            <a:chExt cx="1262858" cy="1892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70" name="Grupo 69">
              <a:extLst>
                <a:ext uri="{FF2B5EF4-FFF2-40B4-BE49-F238E27FC236}">
                  <a16:creationId xmlns:a16="http://schemas.microsoft.com/office/drawing/2014/main" id="{E6BA3CEE-27F5-86FD-88C5-CEDED08FA3E9}"/>
                </a:ext>
              </a:extLst>
            </p:cNvPr>
            <p:cNvGrpSpPr/>
            <p:nvPr/>
          </p:nvGrpSpPr>
          <p:grpSpPr>
            <a:xfrm>
              <a:off x="2420186" y="1110168"/>
              <a:ext cx="1229309" cy="187125"/>
              <a:chOff x="1367421" y="3419468"/>
              <a:chExt cx="12925850" cy="1734148"/>
            </a:xfrm>
          </p:grpSpPr>
          <p:grpSp>
            <p:nvGrpSpPr>
              <p:cNvPr id="82" name="Grupo 81">
                <a:extLst>
                  <a:ext uri="{FF2B5EF4-FFF2-40B4-BE49-F238E27FC236}">
                    <a16:creationId xmlns:a16="http://schemas.microsoft.com/office/drawing/2014/main" id="{CC3305A5-9DFC-3CC1-DB41-695E12043D3A}"/>
                  </a:ext>
                </a:extLst>
              </p:cNvPr>
              <p:cNvGrpSpPr/>
              <p:nvPr/>
            </p:nvGrpSpPr>
            <p:grpSpPr>
              <a:xfrm>
                <a:off x="1367421" y="3419468"/>
                <a:ext cx="8629336" cy="1729377"/>
                <a:chOff x="1367421" y="3419468"/>
                <a:chExt cx="8629336" cy="1729377"/>
              </a:xfrm>
            </p:grpSpPr>
            <p:grpSp>
              <p:nvGrpSpPr>
                <p:cNvPr id="86" name="Grupo 85">
                  <a:extLst>
                    <a:ext uri="{FF2B5EF4-FFF2-40B4-BE49-F238E27FC236}">
                      <a16:creationId xmlns:a16="http://schemas.microsoft.com/office/drawing/2014/main" id="{B53E7005-FBB2-2F49-2157-59825B156A08}"/>
                    </a:ext>
                  </a:extLst>
                </p:cNvPr>
                <p:cNvGrpSpPr/>
                <p:nvPr/>
              </p:nvGrpSpPr>
              <p:grpSpPr>
                <a:xfrm>
                  <a:off x="1367421" y="3419468"/>
                  <a:ext cx="4315277" cy="1723342"/>
                  <a:chOff x="1367421" y="3419468"/>
                  <a:chExt cx="4315277" cy="1723342"/>
                </a:xfrm>
              </p:grpSpPr>
              <p:sp>
                <p:nvSpPr>
                  <p:cNvPr id="90" name="Forma libre: forma 166">
                    <a:extLst>
                      <a:ext uri="{FF2B5EF4-FFF2-40B4-BE49-F238E27FC236}">
                        <a16:creationId xmlns:a16="http://schemas.microsoft.com/office/drawing/2014/main" id="{15A5ACA7-37C2-1361-8CA5-6C12DC431C3A}"/>
                      </a:ext>
                    </a:extLst>
                  </p:cNvPr>
                  <p:cNvSpPr/>
                  <p:nvPr/>
                </p:nvSpPr>
                <p:spPr>
                  <a:xfrm>
                    <a:off x="1367421" y="3551945"/>
                    <a:ext cx="2162894" cy="1590865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91" name="Forma libre: forma 167">
                    <a:extLst>
                      <a:ext uri="{FF2B5EF4-FFF2-40B4-BE49-F238E27FC236}">
                        <a16:creationId xmlns:a16="http://schemas.microsoft.com/office/drawing/2014/main" id="{55CD9F2A-8E01-92F9-0E93-62A19D2A874A}"/>
                      </a:ext>
                    </a:extLst>
                  </p:cNvPr>
                  <p:cNvSpPr/>
                  <p:nvPr/>
                </p:nvSpPr>
                <p:spPr>
                  <a:xfrm flipV="1">
                    <a:off x="3519804" y="3419468"/>
                    <a:ext cx="2162894" cy="1590865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87" name="Grupo 86">
                  <a:extLst>
                    <a:ext uri="{FF2B5EF4-FFF2-40B4-BE49-F238E27FC236}">
                      <a16:creationId xmlns:a16="http://schemas.microsoft.com/office/drawing/2014/main" id="{2814E908-BB02-3F92-4202-C11DEFFCDC8A}"/>
                    </a:ext>
                  </a:extLst>
                </p:cNvPr>
                <p:cNvGrpSpPr/>
                <p:nvPr/>
              </p:nvGrpSpPr>
              <p:grpSpPr>
                <a:xfrm>
                  <a:off x="5681512" y="3425253"/>
                  <a:ext cx="4315245" cy="1723592"/>
                  <a:chOff x="1367437" y="3419397"/>
                  <a:chExt cx="4315245" cy="1723592"/>
                </a:xfrm>
              </p:grpSpPr>
              <p:sp>
                <p:nvSpPr>
                  <p:cNvPr id="88" name="Forma libre: forma 164">
                    <a:extLst>
                      <a:ext uri="{FF2B5EF4-FFF2-40B4-BE49-F238E27FC236}">
                        <a16:creationId xmlns:a16="http://schemas.microsoft.com/office/drawing/2014/main" id="{598D1492-2044-23FB-38FC-0905789EB46B}"/>
                      </a:ext>
                    </a:extLst>
                  </p:cNvPr>
                  <p:cNvSpPr/>
                  <p:nvPr/>
                </p:nvSpPr>
                <p:spPr>
                  <a:xfrm>
                    <a:off x="1367437" y="3552095"/>
                    <a:ext cx="2162894" cy="1590894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89" name="Forma libre: forma 165">
                    <a:extLst>
                      <a:ext uri="{FF2B5EF4-FFF2-40B4-BE49-F238E27FC236}">
                        <a16:creationId xmlns:a16="http://schemas.microsoft.com/office/drawing/2014/main" id="{45888DCD-0B7B-3A77-43A6-3D1BDE461911}"/>
                      </a:ext>
                    </a:extLst>
                  </p:cNvPr>
                  <p:cNvSpPr/>
                  <p:nvPr/>
                </p:nvSpPr>
                <p:spPr>
                  <a:xfrm flipV="1">
                    <a:off x="3519788" y="3419397"/>
                    <a:ext cx="2162894" cy="1590894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83" name="Grupo 82">
                <a:extLst>
                  <a:ext uri="{FF2B5EF4-FFF2-40B4-BE49-F238E27FC236}">
                    <a16:creationId xmlns:a16="http://schemas.microsoft.com/office/drawing/2014/main" id="{121E2ED2-2699-1D54-9A5E-AAE053E97BC3}"/>
                  </a:ext>
                </a:extLst>
              </p:cNvPr>
              <p:cNvGrpSpPr/>
              <p:nvPr/>
            </p:nvGrpSpPr>
            <p:grpSpPr>
              <a:xfrm>
                <a:off x="9978025" y="3430495"/>
                <a:ext cx="4315246" cy="1723121"/>
                <a:chOff x="1367437" y="3419614"/>
                <a:chExt cx="4315245" cy="1723121"/>
              </a:xfrm>
            </p:grpSpPr>
            <p:sp>
              <p:nvSpPr>
                <p:cNvPr id="84" name="Forma libre: forma 160">
                  <a:extLst>
                    <a:ext uri="{FF2B5EF4-FFF2-40B4-BE49-F238E27FC236}">
                      <a16:creationId xmlns:a16="http://schemas.microsoft.com/office/drawing/2014/main" id="{50E84A06-A46A-75FD-E93D-CAD6CCB3AA85}"/>
                    </a:ext>
                  </a:extLst>
                </p:cNvPr>
                <p:cNvSpPr/>
                <p:nvPr/>
              </p:nvSpPr>
              <p:spPr>
                <a:xfrm>
                  <a:off x="1367437" y="3551852"/>
                  <a:ext cx="2162894" cy="1590883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85" name="Forma libre: forma 161">
                  <a:extLst>
                    <a:ext uri="{FF2B5EF4-FFF2-40B4-BE49-F238E27FC236}">
                      <a16:creationId xmlns:a16="http://schemas.microsoft.com/office/drawing/2014/main" id="{7AE49FE7-F644-D286-8A61-93C5F3FEE5A1}"/>
                    </a:ext>
                  </a:extLst>
                </p:cNvPr>
                <p:cNvSpPr/>
                <p:nvPr/>
              </p:nvSpPr>
              <p:spPr>
                <a:xfrm flipV="1">
                  <a:off x="3519788" y="3419614"/>
                  <a:ext cx="2162894" cy="1590883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7BE11322-2D16-ECE7-E26A-B5496A08C852}"/>
                </a:ext>
              </a:extLst>
            </p:cNvPr>
            <p:cNvGrpSpPr/>
            <p:nvPr/>
          </p:nvGrpSpPr>
          <p:grpSpPr>
            <a:xfrm flipV="1">
              <a:off x="2453739" y="1108070"/>
              <a:ext cx="1229305" cy="187110"/>
              <a:chOff x="1367453" y="-2590632"/>
              <a:chExt cx="12925818" cy="1734248"/>
            </a:xfrm>
          </p:grpSpPr>
          <p:grpSp>
            <p:nvGrpSpPr>
              <p:cNvPr id="72" name="Grupo 71">
                <a:extLst>
                  <a:ext uri="{FF2B5EF4-FFF2-40B4-BE49-F238E27FC236}">
                    <a16:creationId xmlns:a16="http://schemas.microsoft.com/office/drawing/2014/main" id="{DA039B3A-E206-8A63-CE73-EC3ED324CABD}"/>
                  </a:ext>
                </a:extLst>
              </p:cNvPr>
              <p:cNvGrpSpPr/>
              <p:nvPr/>
            </p:nvGrpSpPr>
            <p:grpSpPr>
              <a:xfrm>
                <a:off x="1367453" y="-2590632"/>
                <a:ext cx="8629304" cy="1729193"/>
                <a:chOff x="1367453" y="-2590632"/>
                <a:chExt cx="8629304" cy="1729193"/>
              </a:xfrm>
            </p:grpSpPr>
            <p:grpSp>
              <p:nvGrpSpPr>
                <p:cNvPr id="76" name="Grupo 75">
                  <a:extLst>
                    <a:ext uri="{FF2B5EF4-FFF2-40B4-BE49-F238E27FC236}">
                      <a16:creationId xmlns:a16="http://schemas.microsoft.com/office/drawing/2014/main" id="{31926401-02E0-B67D-3000-EB12E12709AB}"/>
                    </a:ext>
                  </a:extLst>
                </p:cNvPr>
                <p:cNvGrpSpPr/>
                <p:nvPr/>
              </p:nvGrpSpPr>
              <p:grpSpPr>
                <a:xfrm>
                  <a:off x="1367453" y="-2590632"/>
                  <a:ext cx="4315229" cy="1723446"/>
                  <a:chOff x="1367453" y="-2590632"/>
                  <a:chExt cx="4315229" cy="1723446"/>
                </a:xfrm>
              </p:grpSpPr>
              <p:sp>
                <p:nvSpPr>
                  <p:cNvPr id="80" name="Forma libre: forma 156">
                    <a:extLst>
                      <a:ext uri="{FF2B5EF4-FFF2-40B4-BE49-F238E27FC236}">
                        <a16:creationId xmlns:a16="http://schemas.microsoft.com/office/drawing/2014/main" id="{3E91B9AB-11F1-9DDC-6191-5BE9674E0030}"/>
                      </a:ext>
                    </a:extLst>
                  </p:cNvPr>
                  <p:cNvSpPr/>
                  <p:nvPr/>
                </p:nvSpPr>
                <p:spPr>
                  <a:xfrm>
                    <a:off x="1367453" y="-2458036"/>
                    <a:ext cx="2162862" cy="1590850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81" name="Forma libre: forma 157">
                    <a:extLst>
                      <a:ext uri="{FF2B5EF4-FFF2-40B4-BE49-F238E27FC236}">
                        <a16:creationId xmlns:a16="http://schemas.microsoft.com/office/drawing/2014/main" id="{E77D4760-CA08-D1DB-EA06-330200282744}"/>
                      </a:ext>
                    </a:extLst>
                  </p:cNvPr>
                  <p:cNvSpPr/>
                  <p:nvPr/>
                </p:nvSpPr>
                <p:spPr>
                  <a:xfrm flipV="1">
                    <a:off x="3519788" y="-2590632"/>
                    <a:ext cx="2162894" cy="1590850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  <p:grpSp>
              <p:nvGrpSpPr>
                <p:cNvPr id="77" name="Grupo 76">
                  <a:extLst>
                    <a:ext uri="{FF2B5EF4-FFF2-40B4-BE49-F238E27FC236}">
                      <a16:creationId xmlns:a16="http://schemas.microsoft.com/office/drawing/2014/main" id="{6EDBA04B-DA94-3AAF-2CD3-B92532564EA1}"/>
                    </a:ext>
                  </a:extLst>
                </p:cNvPr>
                <p:cNvGrpSpPr/>
                <p:nvPr/>
              </p:nvGrpSpPr>
              <p:grpSpPr>
                <a:xfrm>
                  <a:off x="5681512" y="-2584597"/>
                  <a:ext cx="4315245" cy="1723158"/>
                  <a:chOff x="1367437" y="-2590453"/>
                  <a:chExt cx="4315245" cy="1723158"/>
                </a:xfrm>
              </p:grpSpPr>
              <p:sp>
                <p:nvSpPr>
                  <p:cNvPr id="78" name="Forma libre: forma 154">
                    <a:extLst>
                      <a:ext uri="{FF2B5EF4-FFF2-40B4-BE49-F238E27FC236}">
                        <a16:creationId xmlns:a16="http://schemas.microsoft.com/office/drawing/2014/main" id="{0847356D-84EB-BF76-5875-2D3901B2E634}"/>
                      </a:ext>
                    </a:extLst>
                  </p:cNvPr>
                  <p:cNvSpPr/>
                  <p:nvPr/>
                </p:nvSpPr>
                <p:spPr>
                  <a:xfrm>
                    <a:off x="1367437" y="-2458180"/>
                    <a:ext cx="2162894" cy="1590885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  <p:sp>
                <p:nvSpPr>
                  <p:cNvPr id="79" name="Forma libre: forma 155">
                    <a:extLst>
                      <a:ext uri="{FF2B5EF4-FFF2-40B4-BE49-F238E27FC236}">
                        <a16:creationId xmlns:a16="http://schemas.microsoft.com/office/drawing/2014/main" id="{A8B5EA4B-402E-CF17-4E7A-97BF5EE292E3}"/>
                      </a:ext>
                    </a:extLst>
                  </p:cNvPr>
                  <p:cNvSpPr/>
                  <p:nvPr/>
                </p:nvSpPr>
                <p:spPr>
                  <a:xfrm flipV="1">
                    <a:off x="3519788" y="-2590453"/>
                    <a:ext cx="2162894" cy="1590885"/>
                  </a:xfrm>
                  <a:custGeom>
                    <a:avLst/>
                    <a:gdLst>
                      <a:gd name="connsiteX0" fmla="*/ 0 w 7203830"/>
                      <a:gd name="connsiteY0" fmla="*/ 1622180 h 1799510"/>
                      <a:gd name="connsiteX1" fmla="*/ 720969 w 7203830"/>
                      <a:gd name="connsiteY1" fmla="*/ 1622180 h 1799510"/>
                      <a:gd name="connsiteX2" fmla="*/ 2162907 w 7203830"/>
                      <a:gd name="connsiteY2" fmla="*/ 180242 h 1799510"/>
                      <a:gd name="connsiteX3" fmla="*/ 2883877 w 7203830"/>
                      <a:gd name="connsiteY3" fmla="*/ 180242 h 1799510"/>
                      <a:gd name="connsiteX4" fmla="*/ 4325815 w 7203830"/>
                      <a:gd name="connsiteY4" fmla="*/ 1622180 h 1799510"/>
                      <a:gd name="connsiteX5" fmla="*/ 5040923 w 7203830"/>
                      <a:gd name="connsiteY5" fmla="*/ 1616319 h 1799510"/>
                      <a:gd name="connsiteX6" fmla="*/ 6488723 w 7203830"/>
                      <a:gd name="connsiteY6" fmla="*/ 174380 h 1799510"/>
                      <a:gd name="connsiteX7" fmla="*/ 7203830 w 7203830"/>
                      <a:gd name="connsiteY7" fmla="*/ 191965 h 1799510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80067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20047 h 1797136"/>
                      <a:gd name="connsiteX1" fmla="*/ 720969 w 7203830"/>
                      <a:gd name="connsiteY1" fmla="*/ 1620047 h 1797136"/>
                      <a:gd name="connsiteX2" fmla="*/ 2162907 w 7203830"/>
                      <a:gd name="connsiteY2" fmla="*/ 178109 h 1797136"/>
                      <a:gd name="connsiteX3" fmla="*/ 2887687 w 7203830"/>
                      <a:gd name="connsiteY3" fmla="*/ 181919 h 1797136"/>
                      <a:gd name="connsiteX4" fmla="*/ 4325815 w 7203830"/>
                      <a:gd name="connsiteY4" fmla="*/ 1620047 h 1797136"/>
                      <a:gd name="connsiteX5" fmla="*/ 5040923 w 7203830"/>
                      <a:gd name="connsiteY5" fmla="*/ 1614186 h 1797136"/>
                      <a:gd name="connsiteX6" fmla="*/ 6488723 w 7203830"/>
                      <a:gd name="connsiteY6" fmla="*/ 172247 h 1797136"/>
                      <a:gd name="connsiteX7" fmla="*/ 7203830 w 7203830"/>
                      <a:gd name="connsiteY7" fmla="*/ 189832 h 1797136"/>
                      <a:gd name="connsiteX0" fmla="*/ 0 w 7203830"/>
                      <a:gd name="connsiteY0" fmla="*/ 1625416 h 1803107"/>
                      <a:gd name="connsiteX1" fmla="*/ 720969 w 7203830"/>
                      <a:gd name="connsiteY1" fmla="*/ 1625416 h 1803107"/>
                      <a:gd name="connsiteX2" fmla="*/ 2162907 w 7203830"/>
                      <a:gd name="connsiteY2" fmla="*/ 183478 h 1803107"/>
                      <a:gd name="connsiteX3" fmla="*/ 2878162 w 7203830"/>
                      <a:gd name="connsiteY3" fmla="*/ 177763 h 1803107"/>
                      <a:gd name="connsiteX4" fmla="*/ 4325815 w 7203830"/>
                      <a:gd name="connsiteY4" fmla="*/ 1625416 h 1803107"/>
                      <a:gd name="connsiteX5" fmla="*/ 5040923 w 7203830"/>
                      <a:gd name="connsiteY5" fmla="*/ 1619555 h 1803107"/>
                      <a:gd name="connsiteX6" fmla="*/ 6488723 w 7203830"/>
                      <a:gd name="connsiteY6" fmla="*/ 177616 h 1803107"/>
                      <a:gd name="connsiteX7" fmla="*/ 7203830 w 7203830"/>
                      <a:gd name="connsiteY7" fmla="*/ 195201 h 1803107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7816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3877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1826 h 1809637"/>
                      <a:gd name="connsiteX1" fmla="*/ 720969 w 7203830"/>
                      <a:gd name="connsiteY1" fmla="*/ 1631826 h 1809637"/>
                      <a:gd name="connsiteX2" fmla="*/ 2162907 w 7203830"/>
                      <a:gd name="connsiteY2" fmla="*/ 180363 h 1809637"/>
                      <a:gd name="connsiteX3" fmla="*/ 2880067 w 7203830"/>
                      <a:gd name="connsiteY3" fmla="*/ 182268 h 1809637"/>
                      <a:gd name="connsiteX4" fmla="*/ 4325815 w 7203830"/>
                      <a:gd name="connsiteY4" fmla="*/ 1631826 h 1809637"/>
                      <a:gd name="connsiteX5" fmla="*/ 5040923 w 7203830"/>
                      <a:gd name="connsiteY5" fmla="*/ 1625965 h 1809637"/>
                      <a:gd name="connsiteX6" fmla="*/ 6488723 w 7203830"/>
                      <a:gd name="connsiteY6" fmla="*/ 184026 h 1809637"/>
                      <a:gd name="connsiteX7" fmla="*/ 7203830 w 7203830"/>
                      <a:gd name="connsiteY7" fmla="*/ 201611 h 1809637"/>
                      <a:gd name="connsiteX0" fmla="*/ 0 w 7203830"/>
                      <a:gd name="connsiteY0" fmla="*/ 1628648 h 1806098"/>
                      <a:gd name="connsiteX1" fmla="*/ 720969 w 7203830"/>
                      <a:gd name="connsiteY1" fmla="*/ 1628648 h 1806098"/>
                      <a:gd name="connsiteX2" fmla="*/ 2162907 w 7203830"/>
                      <a:gd name="connsiteY2" fmla="*/ 177185 h 1806098"/>
                      <a:gd name="connsiteX3" fmla="*/ 2881972 w 7203830"/>
                      <a:gd name="connsiteY3" fmla="*/ 184805 h 1806098"/>
                      <a:gd name="connsiteX4" fmla="*/ 4325815 w 7203830"/>
                      <a:gd name="connsiteY4" fmla="*/ 1628648 h 1806098"/>
                      <a:gd name="connsiteX5" fmla="*/ 5040923 w 7203830"/>
                      <a:gd name="connsiteY5" fmla="*/ 1622787 h 1806098"/>
                      <a:gd name="connsiteX6" fmla="*/ 6488723 w 7203830"/>
                      <a:gd name="connsiteY6" fmla="*/ 180848 h 1806098"/>
                      <a:gd name="connsiteX7" fmla="*/ 7203830 w 7203830"/>
                      <a:gd name="connsiteY7" fmla="*/ 198433 h 1806098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959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7203830"/>
                      <a:gd name="connsiteY0" fmla="*/ 1630762 h 1808453"/>
                      <a:gd name="connsiteX1" fmla="*/ 720969 w 7203830"/>
                      <a:gd name="connsiteY1" fmla="*/ 1630762 h 1808453"/>
                      <a:gd name="connsiteX2" fmla="*/ 2162907 w 7203830"/>
                      <a:gd name="connsiteY2" fmla="*/ 179299 h 1808453"/>
                      <a:gd name="connsiteX3" fmla="*/ 2881972 w 7203830"/>
                      <a:gd name="connsiteY3" fmla="*/ 183109 h 1808453"/>
                      <a:gd name="connsiteX4" fmla="*/ 4325815 w 7203830"/>
                      <a:gd name="connsiteY4" fmla="*/ 1630762 h 1808453"/>
                      <a:gd name="connsiteX5" fmla="*/ 5040923 w 7203830"/>
                      <a:gd name="connsiteY5" fmla="*/ 1624901 h 1808453"/>
                      <a:gd name="connsiteX6" fmla="*/ 6488723 w 7203830"/>
                      <a:gd name="connsiteY6" fmla="*/ 182962 h 1808453"/>
                      <a:gd name="connsiteX7" fmla="*/ 7203830 w 7203830"/>
                      <a:gd name="connsiteY7" fmla="*/ 200547 h 1808453"/>
                      <a:gd name="connsiteX0" fmla="*/ 0 w 6488723"/>
                      <a:gd name="connsiteY0" fmla="*/ 1630762 h 1808453"/>
                      <a:gd name="connsiteX1" fmla="*/ 720969 w 6488723"/>
                      <a:gd name="connsiteY1" fmla="*/ 1630762 h 1808453"/>
                      <a:gd name="connsiteX2" fmla="*/ 2162907 w 6488723"/>
                      <a:gd name="connsiteY2" fmla="*/ 179299 h 1808453"/>
                      <a:gd name="connsiteX3" fmla="*/ 2881972 w 6488723"/>
                      <a:gd name="connsiteY3" fmla="*/ 183109 h 1808453"/>
                      <a:gd name="connsiteX4" fmla="*/ 4325815 w 6488723"/>
                      <a:gd name="connsiteY4" fmla="*/ 1630762 h 1808453"/>
                      <a:gd name="connsiteX5" fmla="*/ 5040923 w 6488723"/>
                      <a:gd name="connsiteY5" fmla="*/ 1624901 h 1808453"/>
                      <a:gd name="connsiteX6" fmla="*/ 6488723 w 6488723"/>
                      <a:gd name="connsiteY6" fmla="*/ 182962 h 1808453"/>
                      <a:gd name="connsiteX0" fmla="*/ 0 w 5040923"/>
                      <a:gd name="connsiteY0" fmla="*/ 1630762 h 1808453"/>
                      <a:gd name="connsiteX1" fmla="*/ 720969 w 5040923"/>
                      <a:gd name="connsiteY1" fmla="*/ 1630762 h 1808453"/>
                      <a:gd name="connsiteX2" fmla="*/ 2162907 w 5040923"/>
                      <a:gd name="connsiteY2" fmla="*/ 179299 h 1808453"/>
                      <a:gd name="connsiteX3" fmla="*/ 2881972 w 5040923"/>
                      <a:gd name="connsiteY3" fmla="*/ 183109 h 1808453"/>
                      <a:gd name="connsiteX4" fmla="*/ 4325815 w 5040923"/>
                      <a:gd name="connsiteY4" fmla="*/ 1630762 h 1808453"/>
                      <a:gd name="connsiteX5" fmla="*/ 5040923 w 5040923"/>
                      <a:gd name="connsiteY5" fmla="*/ 1624901 h 1808453"/>
                      <a:gd name="connsiteX0" fmla="*/ 0 w 4325815"/>
                      <a:gd name="connsiteY0" fmla="*/ 1630762 h 1770183"/>
                      <a:gd name="connsiteX1" fmla="*/ 720969 w 4325815"/>
                      <a:gd name="connsiteY1" fmla="*/ 1630762 h 1770183"/>
                      <a:gd name="connsiteX2" fmla="*/ 2162907 w 4325815"/>
                      <a:gd name="connsiteY2" fmla="*/ 179299 h 1770183"/>
                      <a:gd name="connsiteX3" fmla="*/ 2881972 w 4325815"/>
                      <a:gd name="connsiteY3" fmla="*/ 183109 h 1770183"/>
                      <a:gd name="connsiteX4" fmla="*/ 4325815 w 4325815"/>
                      <a:gd name="connsiteY4" fmla="*/ 1630762 h 1770183"/>
                      <a:gd name="connsiteX0" fmla="*/ 0 w 2881972"/>
                      <a:gd name="connsiteY0" fmla="*/ 1630762 h 1770183"/>
                      <a:gd name="connsiteX1" fmla="*/ 720969 w 2881972"/>
                      <a:gd name="connsiteY1" fmla="*/ 1630762 h 1770183"/>
                      <a:gd name="connsiteX2" fmla="*/ 2162907 w 2881972"/>
                      <a:gd name="connsiteY2" fmla="*/ 179299 h 1770183"/>
                      <a:gd name="connsiteX3" fmla="*/ 2881972 w 2881972"/>
                      <a:gd name="connsiteY3" fmla="*/ 183109 h 1770183"/>
                      <a:gd name="connsiteX0" fmla="*/ 0 w 2162907"/>
                      <a:gd name="connsiteY0" fmla="*/ 1451463 h 1590884"/>
                      <a:gd name="connsiteX1" fmla="*/ 720969 w 2162907"/>
                      <a:gd name="connsiteY1" fmla="*/ 1451463 h 1590884"/>
                      <a:gd name="connsiteX2" fmla="*/ 2162907 w 2162907"/>
                      <a:gd name="connsiteY2" fmla="*/ 0 h 159088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2162907" h="1590884">
                        <a:moveTo>
                          <a:pt x="0" y="1451463"/>
                        </a:moveTo>
                        <a:cubicBezTo>
                          <a:pt x="180242" y="1571624"/>
                          <a:pt x="360485" y="1693373"/>
                          <a:pt x="720969" y="1451463"/>
                        </a:cubicBezTo>
                        <a:cubicBezTo>
                          <a:pt x="1081453" y="1209553"/>
                          <a:pt x="1802740" y="241276"/>
                          <a:pt x="2162907" y="0"/>
                        </a:cubicBezTo>
                      </a:path>
                    </a:pathLst>
                  </a:custGeom>
                  <a:ln w="28575"/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s-ES"/>
                  </a:p>
                </p:txBody>
              </p:sp>
            </p:grpSp>
          </p:grpSp>
          <p:grpSp>
            <p:nvGrpSpPr>
              <p:cNvPr id="73" name="Grupo 72">
                <a:extLst>
                  <a:ext uri="{FF2B5EF4-FFF2-40B4-BE49-F238E27FC236}">
                    <a16:creationId xmlns:a16="http://schemas.microsoft.com/office/drawing/2014/main" id="{3EFDA826-5B19-0934-F50B-8B892179DA45}"/>
                  </a:ext>
                </a:extLst>
              </p:cNvPr>
              <p:cNvGrpSpPr/>
              <p:nvPr/>
            </p:nvGrpSpPr>
            <p:grpSpPr>
              <a:xfrm>
                <a:off x="9978025" y="-2579969"/>
                <a:ext cx="4315246" cy="1723585"/>
                <a:chOff x="1367437" y="-2590850"/>
                <a:chExt cx="4315245" cy="1723585"/>
              </a:xfrm>
            </p:grpSpPr>
            <p:sp>
              <p:nvSpPr>
                <p:cNvPr id="74" name="Forma libre: forma 150">
                  <a:extLst>
                    <a:ext uri="{FF2B5EF4-FFF2-40B4-BE49-F238E27FC236}">
                      <a16:creationId xmlns:a16="http://schemas.microsoft.com/office/drawing/2014/main" id="{89543CE5-261F-0DC1-E384-7E8585DEEECB}"/>
                    </a:ext>
                  </a:extLst>
                </p:cNvPr>
                <p:cNvSpPr/>
                <p:nvPr/>
              </p:nvSpPr>
              <p:spPr>
                <a:xfrm>
                  <a:off x="1367437" y="-2458133"/>
                  <a:ext cx="2162894" cy="1590868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75" name="Forma libre: forma 151">
                  <a:extLst>
                    <a:ext uri="{FF2B5EF4-FFF2-40B4-BE49-F238E27FC236}">
                      <a16:creationId xmlns:a16="http://schemas.microsoft.com/office/drawing/2014/main" id="{646E32D7-5443-A025-981E-6E79FCC6CB6F}"/>
                    </a:ext>
                  </a:extLst>
                </p:cNvPr>
                <p:cNvSpPr/>
                <p:nvPr/>
              </p:nvSpPr>
              <p:spPr>
                <a:xfrm flipV="1">
                  <a:off x="3519788" y="-2590850"/>
                  <a:ext cx="2162894" cy="1590868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68DBC3F5-0E07-94E0-E92F-84F3BB9DD7BA}"/>
              </a:ext>
            </a:extLst>
          </p:cNvPr>
          <p:cNvGrpSpPr/>
          <p:nvPr/>
        </p:nvGrpSpPr>
        <p:grpSpPr>
          <a:xfrm>
            <a:off x="9680147" y="-2592437"/>
            <a:ext cx="805461" cy="101591"/>
            <a:chOff x="334106" y="414603"/>
            <a:chExt cx="12925850" cy="17343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grpSp>
          <p:nvGrpSpPr>
            <p:cNvPr id="50" name="Grupo 49">
              <a:extLst>
                <a:ext uri="{FF2B5EF4-FFF2-40B4-BE49-F238E27FC236}">
                  <a16:creationId xmlns:a16="http://schemas.microsoft.com/office/drawing/2014/main" id="{623E9BA0-A04B-3086-393A-AAD4B815A40D}"/>
                </a:ext>
              </a:extLst>
            </p:cNvPr>
            <p:cNvGrpSpPr/>
            <p:nvPr/>
          </p:nvGrpSpPr>
          <p:grpSpPr>
            <a:xfrm>
              <a:off x="334106" y="414603"/>
              <a:ext cx="8629336" cy="1729313"/>
              <a:chOff x="334106" y="414603"/>
              <a:chExt cx="8629336" cy="1729313"/>
            </a:xfrm>
          </p:grpSpPr>
          <p:grpSp>
            <p:nvGrpSpPr>
              <p:cNvPr id="54" name="Grupo 53">
                <a:extLst>
                  <a:ext uri="{FF2B5EF4-FFF2-40B4-BE49-F238E27FC236}">
                    <a16:creationId xmlns:a16="http://schemas.microsoft.com/office/drawing/2014/main" id="{A310B919-4501-0332-B823-FBB0CED3D562}"/>
                  </a:ext>
                </a:extLst>
              </p:cNvPr>
              <p:cNvGrpSpPr/>
              <p:nvPr/>
            </p:nvGrpSpPr>
            <p:grpSpPr>
              <a:xfrm>
                <a:off x="334106" y="414603"/>
                <a:ext cx="4315261" cy="1723457"/>
                <a:chOff x="334106" y="414603"/>
                <a:chExt cx="4315261" cy="1723457"/>
              </a:xfrm>
            </p:grpSpPr>
            <p:sp>
              <p:nvSpPr>
                <p:cNvPr id="58" name="Forma libre: forma 166">
                  <a:extLst>
                    <a:ext uri="{FF2B5EF4-FFF2-40B4-BE49-F238E27FC236}">
                      <a16:creationId xmlns:a16="http://schemas.microsoft.com/office/drawing/2014/main" id="{352B917B-F8EE-FA53-3D55-38B16C3B2C19}"/>
                    </a:ext>
                  </a:extLst>
                </p:cNvPr>
                <p:cNvSpPr/>
                <p:nvPr/>
              </p:nvSpPr>
              <p:spPr>
                <a:xfrm>
                  <a:off x="334106" y="547176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9" name="Forma libre: forma 167">
                  <a:extLst>
                    <a:ext uri="{FF2B5EF4-FFF2-40B4-BE49-F238E27FC236}">
                      <a16:creationId xmlns:a16="http://schemas.microsoft.com/office/drawing/2014/main" id="{54877B16-F817-D419-FC7A-EC68355E0C4E}"/>
                    </a:ext>
                  </a:extLst>
                </p:cNvPr>
                <p:cNvSpPr/>
                <p:nvPr/>
              </p:nvSpPr>
              <p:spPr>
                <a:xfrm flipV="1">
                  <a:off x="2486460" y="414603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  <p:grpSp>
            <p:nvGrpSpPr>
              <p:cNvPr id="55" name="Grupo 54">
                <a:extLst>
                  <a:ext uri="{FF2B5EF4-FFF2-40B4-BE49-F238E27FC236}">
                    <a16:creationId xmlns:a16="http://schemas.microsoft.com/office/drawing/2014/main" id="{BD0304D5-8EFE-8FF7-E2D6-7679C9EC6BBA}"/>
                  </a:ext>
                </a:extLst>
              </p:cNvPr>
              <p:cNvGrpSpPr/>
              <p:nvPr/>
            </p:nvGrpSpPr>
            <p:grpSpPr>
              <a:xfrm>
                <a:off x="4648181" y="420459"/>
                <a:ext cx="4315261" cy="1723457"/>
                <a:chOff x="334106" y="414603"/>
                <a:chExt cx="4315261" cy="1723457"/>
              </a:xfrm>
            </p:grpSpPr>
            <p:sp>
              <p:nvSpPr>
                <p:cNvPr id="56" name="Forma libre: forma 164">
                  <a:extLst>
                    <a:ext uri="{FF2B5EF4-FFF2-40B4-BE49-F238E27FC236}">
                      <a16:creationId xmlns:a16="http://schemas.microsoft.com/office/drawing/2014/main" id="{3FC85E77-67C2-FB1F-B871-2BADC30396CE}"/>
                    </a:ext>
                  </a:extLst>
                </p:cNvPr>
                <p:cNvSpPr/>
                <p:nvPr/>
              </p:nvSpPr>
              <p:spPr>
                <a:xfrm>
                  <a:off x="334106" y="547176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  <p:sp>
              <p:nvSpPr>
                <p:cNvPr id="57" name="Forma libre: forma 165">
                  <a:extLst>
                    <a:ext uri="{FF2B5EF4-FFF2-40B4-BE49-F238E27FC236}">
                      <a16:creationId xmlns:a16="http://schemas.microsoft.com/office/drawing/2014/main" id="{96E5E4F0-879B-0023-91F9-498C71F9EBAE}"/>
                    </a:ext>
                  </a:extLst>
                </p:cNvPr>
                <p:cNvSpPr/>
                <p:nvPr/>
              </p:nvSpPr>
              <p:spPr>
                <a:xfrm flipV="1">
                  <a:off x="2486460" y="414603"/>
                  <a:ext cx="2162907" cy="1590884"/>
                </a:xfrm>
                <a:custGeom>
                  <a:avLst/>
                  <a:gdLst>
                    <a:gd name="connsiteX0" fmla="*/ 0 w 7203830"/>
                    <a:gd name="connsiteY0" fmla="*/ 1622180 h 1799510"/>
                    <a:gd name="connsiteX1" fmla="*/ 720969 w 7203830"/>
                    <a:gd name="connsiteY1" fmla="*/ 1622180 h 1799510"/>
                    <a:gd name="connsiteX2" fmla="*/ 2162907 w 7203830"/>
                    <a:gd name="connsiteY2" fmla="*/ 180242 h 1799510"/>
                    <a:gd name="connsiteX3" fmla="*/ 2883877 w 7203830"/>
                    <a:gd name="connsiteY3" fmla="*/ 180242 h 1799510"/>
                    <a:gd name="connsiteX4" fmla="*/ 4325815 w 7203830"/>
                    <a:gd name="connsiteY4" fmla="*/ 1622180 h 1799510"/>
                    <a:gd name="connsiteX5" fmla="*/ 5040923 w 7203830"/>
                    <a:gd name="connsiteY5" fmla="*/ 1616319 h 1799510"/>
                    <a:gd name="connsiteX6" fmla="*/ 6488723 w 7203830"/>
                    <a:gd name="connsiteY6" fmla="*/ 174380 h 1799510"/>
                    <a:gd name="connsiteX7" fmla="*/ 7203830 w 7203830"/>
                    <a:gd name="connsiteY7" fmla="*/ 191965 h 1799510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80067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20047 h 1797136"/>
                    <a:gd name="connsiteX1" fmla="*/ 720969 w 7203830"/>
                    <a:gd name="connsiteY1" fmla="*/ 1620047 h 1797136"/>
                    <a:gd name="connsiteX2" fmla="*/ 2162907 w 7203830"/>
                    <a:gd name="connsiteY2" fmla="*/ 178109 h 1797136"/>
                    <a:gd name="connsiteX3" fmla="*/ 2887687 w 7203830"/>
                    <a:gd name="connsiteY3" fmla="*/ 181919 h 1797136"/>
                    <a:gd name="connsiteX4" fmla="*/ 4325815 w 7203830"/>
                    <a:gd name="connsiteY4" fmla="*/ 1620047 h 1797136"/>
                    <a:gd name="connsiteX5" fmla="*/ 5040923 w 7203830"/>
                    <a:gd name="connsiteY5" fmla="*/ 1614186 h 1797136"/>
                    <a:gd name="connsiteX6" fmla="*/ 6488723 w 7203830"/>
                    <a:gd name="connsiteY6" fmla="*/ 172247 h 1797136"/>
                    <a:gd name="connsiteX7" fmla="*/ 7203830 w 7203830"/>
                    <a:gd name="connsiteY7" fmla="*/ 189832 h 1797136"/>
                    <a:gd name="connsiteX0" fmla="*/ 0 w 7203830"/>
                    <a:gd name="connsiteY0" fmla="*/ 1625416 h 1803107"/>
                    <a:gd name="connsiteX1" fmla="*/ 720969 w 7203830"/>
                    <a:gd name="connsiteY1" fmla="*/ 1625416 h 1803107"/>
                    <a:gd name="connsiteX2" fmla="*/ 2162907 w 7203830"/>
                    <a:gd name="connsiteY2" fmla="*/ 183478 h 1803107"/>
                    <a:gd name="connsiteX3" fmla="*/ 2878162 w 7203830"/>
                    <a:gd name="connsiteY3" fmla="*/ 177763 h 1803107"/>
                    <a:gd name="connsiteX4" fmla="*/ 4325815 w 7203830"/>
                    <a:gd name="connsiteY4" fmla="*/ 1625416 h 1803107"/>
                    <a:gd name="connsiteX5" fmla="*/ 5040923 w 7203830"/>
                    <a:gd name="connsiteY5" fmla="*/ 1619555 h 1803107"/>
                    <a:gd name="connsiteX6" fmla="*/ 6488723 w 7203830"/>
                    <a:gd name="connsiteY6" fmla="*/ 177616 h 1803107"/>
                    <a:gd name="connsiteX7" fmla="*/ 7203830 w 7203830"/>
                    <a:gd name="connsiteY7" fmla="*/ 195201 h 1803107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7816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3877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1826 h 1809637"/>
                    <a:gd name="connsiteX1" fmla="*/ 720969 w 7203830"/>
                    <a:gd name="connsiteY1" fmla="*/ 1631826 h 1809637"/>
                    <a:gd name="connsiteX2" fmla="*/ 2162907 w 7203830"/>
                    <a:gd name="connsiteY2" fmla="*/ 180363 h 1809637"/>
                    <a:gd name="connsiteX3" fmla="*/ 2880067 w 7203830"/>
                    <a:gd name="connsiteY3" fmla="*/ 182268 h 1809637"/>
                    <a:gd name="connsiteX4" fmla="*/ 4325815 w 7203830"/>
                    <a:gd name="connsiteY4" fmla="*/ 1631826 h 1809637"/>
                    <a:gd name="connsiteX5" fmla="*/ 5040923 w 7203830"/>
                    <a:gd name="connsiteY5" fmla="*/ 1625965 h 1809637"/>
                    <a:gd name="connsiteX6" fmla="*/ 6488723 w 7203830"/>
                    <a:gd name="connsiteY6" fmla="*/ 184026 h 1809637"/>
                    <a:gd name="connsiteX7" fmla="*/ 7203830 w 7203830"/>
                    <a:gd name="connsiteY7" fmla="*/ 201611 h 1809637"/>
                    <a:gd name="connsiteX0" fmla="*/ 0 w 7203830"/>
                    <a:gd name="connsiteY0" fmla="*/ 1628648 h 1806098"/>
                    <a:gd name="connsiteX1" fmla="*/ 720969 w 7203830"/>
                    <a:gd name="connsiteY1" fmla="*/ 1628648 h 1806098"/>
                    <a:gd name="connsiteX2" fmla="*/ 2162907 w 7203830"/>
                    <a:gd name="connsiteY2" fmla="*/ 177185 h 1806098"/>
                    <a:gd name="connsiteX3" fmla="*/ 2881972 w 7203830"/>
                    <a:gd name="connsiteY3" fmla="*/ 184805 h 1806098"/>
                    <a:gd name="connsiteX4" fmla="*/ 4325815 w 7203830"/>
                    <a:gd name="connsiteY4" fmla="*/ 1628648 h 1806098"/>
                    <a:gd name="connsiteX5" fmla="*/ 5040923 w 7203830"/>
                    <a:gd name="connsiteY5" fmla="*/ 1622787 h 1806098"/>
                    <a:gd name="connsiteX6" fmla="*/ 6488723 w 7203830"/>
                    <a:gd name="connsiteY6" fmla="*/ 180848 h 1806098"/>
                    <a:gd name="connsiteX7" fmla="*/ 7203830 w 7203830"/>
                    <a:gd name="connsiteY7" fmla="*/ 198433 h 1806098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959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7203830"/>
                    <a:gd name="connsiteY0" fmla="*/ 1630762 h 1808453"/>
                    <a:gd name="connsiteX1" fmla="*/ 720969 w 7203830"/>
                    <a:gd name="connsiteY1" fmla="*/ 1630762 h 1808453"/>
                    <a:gd name="connsiteX2" fmla="*/ 2162907 w 7203830"/>
                    <a:gd name="connsiteY2" fmla="*/ 179299 h 1808453"/>
                    <a:gd name="connsiteX3" fmla="*/ 2881972 w 7203830"/>
                    <a:gd name="connsiteY3" fmla="*/ 183109 h 1808453"/>
                    <a:gd name="connsiteX4" fmla="*/ 4325815 w 7203830"/>
                    <a:gd name="connsiteY4" fmla="*/ 1630762 h 1808453"/>
                    <a:gd name="connsiteX5" fmla="*/ 5040923 w 7203830"/>
                    <a:gd name="connsiteY5" fmla="*/ 1624901 h 1808453"/>
                    <a:gd name="connsiteX6" fmla="*/ 6488723 w 7203830"/>
                    <a:gd name="connsiteY6" fmla="*/ 182962 h 1808453"/>
                    <a:gd name="connsiteX7" fmla="*/ 7203830 w 7203830"/>
                    <a:gd name="connsiteY7" fmla="*/ 200547 h 1808453"/>
                    <a:gd name="connsiteX0" fmla="*/ 0 w 6488723"/>
                    <a:gd name="connsiteY0" fmla="*/ 1630762 h 1808453"/>
                    <a:gd name="connsiteX1" fmla="*/ 720969 w 6488723"/>
                    <a:gd name="connsiteY1" fmla="*/ 1630762 h 1808453"/>
                    <a:gd name="connsiteX2" fmla="*/ 2162907 w 6488723"/>
                    <a:gd name="connsiteY2" fmla="*/ 179299 h 1808453"/>
                    <a:gd name="connsiteX3" fmla="*/ 2881972 w 6488723"/>
                    <a:gd name="connsiteY3" fmla="*/ 183109 h 1808453"/>
                    <a:gd name="connsiteX4" fmla="*/ 4325815 w 6488723"/>
                    <a:gd name="connsiteY4" fmla="*/ 1630762 h 1808453"/>
                    <a:gd name="connsiteX5" fmla="*/ 5040923 w 6488723"/>
                    <a:gd name="connsiteY5" fmla="*/ 1624901 h 1808453"/>
                    <a:gd name="connsiteX6" fmla="*/ 6488723 w 6488723"/>
                    <a:gd name="connsiteY6" fmla="*/ 182962 h 1808453"/>
                    <a:gd name="connsiteX0" fmla="*/ 0 w 5040923"/>
                    <a:gd name="connsiteY0" fmla="*/ 1630762 h 1808453"/>
                    <a:gd name="connsiteX1" fmla="*/ 720969 w 5040923"/>
                    <a:gd name="connsiteY1" fmla="*/ 1630762 h 1808453"/>
                    <a:gd name="connsiteX2" fmla="*/ 2162907 w 5040923"/>
                    <a:gd name="connsiteY2" fmla="*/ 179299 h 1808453"/>
                    <a:gd name="connsiteX3" fmla="*/ 2881972 w 5040923"/>
                    <a:gd name="connsiteY3" fmla="*/ 183109 h 1808453"/>
                    <a:gd name="connsiteX4" fmla="*/ 4325815 w 5040923"/>
                    <a:gd name="connsiteY4" fmla="*/ 1630762 h 1808453"/>
                    <a:gd name="connsiteX5" fmla="*/ 5040923 w 5040923"/>
                    <a:gd name="connsiteY5" fmla="*/ 1624901 h 1808453"/>
                    <a:gd name="connsiteX0" fmla="*/ 0 w 4325815"/>
                    <a:gd name="connsiteY0" fmla="*/ 1630762 h 1770183"/>
                    <a:gd name="connsiteX1" fmla="*/ 720969 w 4325815"/>
                    <a:gd name="connsiteY1" fmla="*/ 1630762 h 1770183"/>
                    <a:gd name="connsiteX2" fmla="*/ 2162907 w 4325815"/>
                    <a:gd name="connsiteY2" fmla="*/ 179299 h 1770183"/>
                    <a:gd name="connsiteX3" fmla="*/ 2881972 w 4325815"/>
                    <a:gd name="connsiteY3" fmla="*/ 183109 h 1770183"/>
                    <a:gd name="connsiteX4" fmla="*/ 4325815 w 4325815"/>
                    <a:gd name="connsiteY4" fmla="*/ 1630762 h 1770183"/>
                    <a:gd name="connsiteX0" fmla="*/ 0 w 2881972"/>
                    <a:gd name="connsiteY0" fmla="*/ 1630762 h 1770183"/>
                    <a:gd name="connsiteX1" fmla="*/ 720969 w 2881972"/>
                    <a:gd name="connsiteY1" fmla="*/ 1630762 h 1770183"/>
                    <a:gd name="connsiteX2" fmla="*/ 2162907 w 2881972"/>
                    <a:gd name="connsiteY2" fmla="*/ 179299 h 1770183"/>
                    <a:gd name="connsiteX3" fmla="*/ 2881972 w 2881972"/>
                    <a:gd name="connsiteY3" fmla="*/ 183109 h 1770183"/>
                    <a:gd name="connsiteX0" fmla="*/ 0 w 2162907"/>
                    <a:gd name="connsiteY0" fmla="*/ 1451463 h 1590884"/>
                    <a:gd name="connsiteX1" fmla="*/ 720969 w 2162907"/>
                    <a:gd name="connsiteY1" fmla="*/ 1451463 h 1590884"/>
                    <a:gd name="connsiteX2" fmla="*/ 2162907 w 2162907"/>
                    <a:gd name="connsiteY2" fmla="*/ 0 h 15908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162907" h="1590884">
                      <a:moveTo>
                        <a:pt x="0" y="1451463"/>
                      </a:moveTo>
                      <a:cubicBezTo>
                        <a:pt x="180242" y="1571624"/>
                        <a:pt x="360485" y="1693373"/>
                        <a:pt x="720969" y="1451463"/>
                      </a:cubicBezTo>
                      <a:cubicBezTo>
                        <a:pt x="1081453" y="1209553"/>
                        <a:pt x="1802740" y="241276"/>
                        <a:pt x="2162907" y="0"/>
                      </a:cubicBezTo>
                    </a:path>
                  </a:pathLst>
                </a:custGeom>
                <a:ln w="28575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s-ES"/>
                </a:p>
              </p:txBody>
            </p:sp>
          </p:grpSp>
        </p:grpSp>
        <p:grpSp>
          <p:nvGrpSpPr>
            <p:cNvPr id="51" name="Grupo 50">
              <a:extLst>
                <a:ext uri="{FF2B5EF4-FFF2-40B4-BE49-F238E27FC236}">
                  <a16:creationId xmlns:a16="http://schemas.microsoft.com/office/drawing/2014/main" id="{D7A0C93E-61F4-1C39-CAE9-6329D6AE752F}"/>
                </a:ext>
              </a:extLst>
            </p:cNvPr>
            <p:cNvGrpSpPr/>
            <p:nvPr/>
          </p:nvGrpSpPr>
          <p:grpSpPr>
            <a:xfrm>
              <a:off x="8944694" y="425484"/>
              <a:ext cx="4315262" cy="1723457"/>
              <a:chOff x="334106" y="414603"/>
              <a:chExt cx="4315261" cy="1723457"/>
            </a:xfrm>
          </p:grpSpPr>
          <p:sp>
            <p:nvSpPr>
              <p:cNvPr id="52" name="Forma libre: forma 160">
                <a:extLst>
                  <a:ext uri="{FF2B5EF4-FFF2-40B4-BE49-F238E27FC236}">
                    <a16:creationId xmlns:a16="http://schemas.microsoft.com/office/drawing/2014/main" id="{E57E8CF6-CD41-B289-F570-11299AD03B04}"/>
                  </a:ext>
                </a:extLst>
              </p:cNvPr>
              <p:cNvSpPr/>
              <p:nvPr/>
            </p:nvSpPr>
            <p:spPr>
              <a:xfrm>
                <a:off x="334106" y="547176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  <p:sp>
            <p:nvSpPr>
              <p:cNvPr id="53" name="Forma libre: forma 161">
                <a:extLst>
                  <a:ext uri="{FF2B5EF4-FFF2-40B4-BE49-F238E27FC236}">
                    <a16:creationId xmlns:a16="http://schemas.microsoft.com/office/drawing/2014/main" id="{6D5DEB88-E52B-6951-00EF-A9D5A916BE7D}"/>
                  </a:ext>
                </a:extLst>
              </p:cNvPr>
              <p:cNvSpPr/>
              <p:nvPr/>
            </p:nvSpPr>
            <p:spPr>
              <a:xfrm flipV="1">
                <a:off x="2486460" y="414603"/>
                <a:ext cx="2162907" cy="1590884"/>
              </a:xfrm>
              <a:custGeom>
                <a:avLst/>
                <a:gdLst>
                  <a:gd name="connsiteX0" fmla="*/ 0 w 7203830"/>
                  <a:gd name="connsiteY0" fmla="*/ 1622180 h 1799510"/>
                  <a:gd name="connsiteX1" fmla="*/ 720969 w 7203830"/>
                  <a:gd name="connsiteY1" fmla="*/ 1622180 h 1799510"/>
                  <a:gd name="connsiteX2" fmla="*/ 2162907 w 7203830"/>
                  <a:gd name="connsiteY2" fmla="*/ 180242 h 1799510"/>
                  <a:gd name="connsiteX3" fmla="*/ 2883877 w 7203830"/>
                  <a:gd name="connsiteY3" fmla="*/ 180242 h 1799510"/>
                  <a:gd name="connsiteX4" fmla="*/ 4325815 w 7203830"/>
                  <a:gd name="connsiteY4" fmla="*/ 1622180 h 1799510"/>
                  <a:gd name="connsiteX5" fmla="*/ 5040923 w 7203830"/>
                  <a:gd name="connsiteY5" fmla="*/ 1616319 h 1799510"/>
                  <a:gd name="connsiteX6" fmla="*/ 6488723 w 7203830"/>
                  <a:gd name="connsiteY6" fmla="*/ 174380 h 1799510"/>
                  <a:gd name="connsiteX7" fmla="*/ 7203830 w 7203830"/>
                  <a:gd name="connsiteY7" fmla="*/ 191965 h 1799510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80067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20047 h 1797136"/>
                  <a:gd name="connsiteX1" fmla="*/ 720969 w 7203830"/>
                  <a:gd name="connsiteY1" fmla="*/ 1620047 h 1797136"/>
                  <a:gd name="connsiteX2" fmla="*/ 2162907 w 7203830"/>
                  <a:gd name="connsiteY2" fmla="*/ 178109 h 1797136"/>
                  <a:gd name="connsiteX3" fmla="*/ 2887687 w 7203830"/>
                  <a:gd name="connsiteY3" fmla="*/ 181919 h 1797136"/>
                  <a:gd name="connsiteX4" fmla="*/ 4325815 w 7203830"/>
                  <a:gd name="connsiteY4" fmla="*/ 1620047 h 1797136"/>
                  <a:gd name="connsiteX5" fmla="*/ 5040923 w 7203830"/>
                  <a:gd name="connsiteY5" fmla="*/ 1614186 h 1797136"/>
                  <a:gd name="connsiteX6" fmla="*/ 6488723 w 7203830"/>
                  <a:gd name="connsiteY6" fmla="*/ 172247 h 1797136"/>
                  <a:gd name="connsiteX7" fmla="*/ 7203830 w 7203830"/>
                  <a:gd name="connsiteY7" fmla="*/ 189832 h 1797136"/>
                  <a:gd name="connsiteX0" fmla="*/ 0 w 7203830"/>
                  <a:gd name="connsiteY0" fmla="*/ 1625416 h 1803107"/>
                  <a:gd name="connsiteX1" fmla="*/ 720969 w 7203830"/>
                  <a:gd name="connsiteY1" fmla="*/ 1625416 h 1803107"/>
                  <a:gd name="connsiteX2" fmla="*/ 2162907 w 7203830"/>
                  <a:gd name="connsiteY2" fmla="*/ 183478 h 1803107"/>
                  <a:gd name="connsiteX3" fmla="*/ 2878162 w 7203830"/>
                  <a:gd name="connsiteY3" fmla="*/ 177763 h 1803107"/>
                  <a:gd name="connsiteX4" fmla="*/ 4325815 w 7203830"/>
                  <a:gd name="connsiteY4" fmla="*/ 1625416 h 1803107"/>
                  <a:gd name="connsiteX5" fmla="*/ 5040923 w 7203830"/>
                  <a:gd name="connsiteY5" fmla="*/ 1619555 h 1803107"/>
                  <a:gd name="connsiteX6" fmla="*/ 6488723 w 7203830"/>
                  <a:gd name="connsiteY6" fmla="*/ 177616 h 1803107"/>
                  <a:gd name="connsiteX7" fmla="*/ 7203830 w 7203830"/>
                  <a:gd name="connsiteY7" fmla="*/ 195201 h 1803107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7816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3877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1826 h 1809637"/>
                  <a:gd name="connsiteX1" fmla="*/ 720969 w 7203830"/>
                  <a:gd name="connsiteY1" fmla="*/ 1631826 h 1809637"/>
                  <a:gd name="connsiteX2" fmla="*/ 2162907 w 7203830"/>
                  <a:gd name="connsiteY2" fmla="*/ 180363 h 1809637"/>
                  <a:gd name="connsiteX3" fmla="*/ 2880067 w 7203830"/>
                  <a:gd name="connsiteY3" fmla="*/ 182268 h 1809637"/>
                  <a:gd name="connsiteX4" fmla="*/ 4325815 w 7203830"/>
                  <a:gd name="connsiteY4" fmla="*/ 1631826 h 1809637"/>
                  <a:gd name="connsiteX5" fmla="*/ 5040923 w 7203830"/>
                  <a:gd name="connsiteY5" fmla="*/ 1625965 h 1809637"/>
                  <a:gd name="connsiteX6" fmla="*/ 6488723 w 7203830"/>
                  <a:gd name="connsiteY6" fmla="*/ 184026 h 1809637"/>
                  <a:gd name="connsiteX7" fmla="*/ 7203830 w 7203830"/>
                  <a:gd name="connsiteY7" fmla="*/ 201611 h 1809637"/>
                  <a:gd name="connsiteX0" fmla="*/ 0 w 7203830"/>
                  <a:gd name="connsiteY0" fmla="*/ 1628648 h 1806098"/>
                  <a:gd name="connsiteX1" fmla="*/ 720969 w 7203830"/>
                  <a:gd name="connsiteY1" fmla="*/ 1628648 h 1806098"/>
                  <a:gd name="connsiteX2" fmla="*/ 2162907 w 7203830"/>
                  <a:gd name="connsiteY2" fmla="*/ 177185 h 1806098"/>
                  <a:gd name="connsiteX3" fmla="*/ 2881972 w 7203830"/>
                  <a:gd name="connsiteY3" fmla="*/ 184805 h 1806098"/>
                  <a:gd name="connsiteX4" fmla="*/ 4325815 w 7203830"/>
                  <a:gd name="connsiteY4" fmla="*/ 1628648 h 1806098"/>
                  <a:gd name="connsiteX5" fmla="*/ 5040923 w 7203830"/>
                  <a:gd name="connsiteY5" fmla="*/ 1622787 h 1806098"/>
                  <a:gd name="connsiteX6" fmla="*/ 6488723 w 7203830"/>
                  <a:gd name="connsiteY6" fmla="*/ 180848 h 1806098"/>
                  <a:gd name="connsiteX7" fmla="*/ 7203830 w 7203830"/>
                  <a:gd name="connsiteY7" fmla="*/ 198433 h 1806098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959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7203830"/>
                  <a:gd name="connsiteY0" fmla="*/ 1630762 h 1808453"/>
                  <a:gd name="connsiteX1" fmla="*/ 720969 w 7203830"/>
                  <a:gd name="connsiteY1" fmla="*/ 1630762 h 1808453"/>
                  <a:gd name="connsiteX2" fmla="*/ 2162907 w 7203830"/>
                  <a:gd name="connsiteY2" fmla="*/ 179299 h 1808453"/>
                  <a:gd name="connsiteX3" fmla="*/ 2881972 w 7203830"/>
                  <a:gd name="connsiteY3" fmla="*/ 183109 h 1808453"/>
                  <a:gd name="connsiteX4" fmla="*/ 4325815 w 7203830"/>
                  <a:gd name="connsiteY4" fmla="*/ 1630762 h 1808453"/>
                  <a:gd name="connsiteX5" fmla="*/ 5040923 w 7203830"/>
                  <a:gd name="connsiteY5" fmla="*/ 1624901 h 1808453"/>
                  <a:gd name="connsiteX6" fmla="*/ 6488723 w 7203830"/>
                  <a:gd name="connsiteY6" fmla="*/ 182962 h 1808453"/>
                  <a:gd name="connsiteX7" fmla="*/ 7203830 w 7203830"/>
                  <a:gd name="connsiteY7" fmla="*/ 200547 h 1808453"/>
                  <a:gd name="connsiteX0" fmla="*/ 0 w 6488723"/>
                  <a:gd name="connsiteY0" fmla="*/ 1630762 h 1808453"/>
                  <a:gd name="connsiteX1" fmla="*/ 720969 w 6488723"/>
                  <a:gd name="connsiteY1" fmla="*/ 1630762 h 1808453"/>
                  <a:gd name="connsiteX2" fmla="*/ 2162907 w 6488723"/>
                  <a:gd name="connsiteY2" fmla="*/ 179299 h 1808453"/>
                  <a:gd name="connsiteX3" fmla="*/ 2881972 w 6488723"/>
                  <a:gd name="connsiteY3" fmla="*/ 183109 h 1808453"/>
                  <a:gd name="connsiteX4" fmla="*/ 4325815 w 6488723"/>
                  <a:gd name="connsiteY4" fmla="*/ 1630762 h 1808453"/>
                  <a:gd name="connsiteX5" fmla="*/ 5040923 w 6488723"/>
                  <a:gd name="connsiteY5" fmla="*/ 1624901 h 1808453"/>
                  <a:gd name="connsiteX6" fmla="*/ 6488723 w 6488723"/>
                  <a:gd name="connsiteY6" fmla="*/ 182962 h 1808453"/>
                  <a:gd name="connsiteX0" fmla="*/ 0 w 5040923"/>
                  <a:gd name="connsiteY0" fmla="*/ 1630762 h 1808453"/>
                  <a:gd name="connsiteX1" fmla="*/ 720969 w 5040923"/>
                  <a:gd name="connsiteY1" fmla="*/ 1630762 h 1808453"/>
                  <a:gd name="connsiteX2" fmla="*/ 2162907 w 5040923"/>
                  <a:gd name="connsiteY2" fmla="*/ 179299 h 1808453"/>
                  <a:gd name="connsiteX3" fmla="*/ 2881972 w 5040923"/>
                  <a:gd name="connsiteY3" fmla="*/ 183109 h 1808453"/>
                  <a:gd name="connsiteX4" fmla="*/ 4325815 w 5040923"/>
                  <a:gd name="connsiteY4" fmla="*/ 1630762 h 1808453"/>
                  <a:gd name="connsiteX5" fmla="*/ 5040923 w 5040923"/>
                  <a:gd name="connsiteY5" fmla="*/ 1624901 h 1808453"/>
                  <a:gd name="connsiteX0" fmla="*/ 0 w 4325815"/>
                  <a:gd name="connsiteY0" fmla="*/ 1630762 h 1770183"/>
                  <a:gd name="connsiteX1" fmla="*/ 720969 w 4325815"/>
                  <a:gd name="connsiteY1" fmla="*/ 1630762 h 1770183"/>
                  <a:gd name="connsiteX2" fmla="*/ 2162907 w 4325815"/>
                  <a:gd name="connsiteY2" fmla="*/ 179299 h 1770183"/>
                  <a:gd name="connsiteX3" fmla="*/ 2881972 w 4325815"/>
                  <a:gd name="connsiteY3" fmla="*/ 183109 h 1770183"/>
                  <a:gd name="connsiteX4" fmla="*/ 4325815 w 4325815"/>
                  <a:gd name="connsiteY4" fmla="*/ 1630762 h 1770183"/>
                  <a:gd name="connsiteX0" fmla="*/ 0 w 2881972"/>
                  <a:gd name="connsiteY0" fmla="*/ 1630762 h 1770183"/>
                  <a:gd name="connsiteX1" fmla="*/ 720969 w 2881972"/>
                  <a:gd name="connsiteY1" fmla="*/ 1630762 h 1770183"/>
                  <a:gd name="connsiteX2" fmla="*/ 2162907 w 2881972"/>
                  <a:gd name="connsiteY2" fmla="*/ 179299 h 1770183"/>
                  <a:gd name="connsiteX3" fmla="*/ 2881972 w 2881972"/>
                  <a:gd name="connsiteY3" fmla="*/ 183109 h 1770183"/>
                  <a:gd name="connsiteX0" fmla="*/ 0 w 2162907"/>
                  <a:gd name="connsiteY0" fmla="*/ 1451463 h 1590884"/>
                  <a:gd name="connsiteX1" fmla="*/ 720969 w 2162907"/>
                  <a:gd name="connsiteY1" fmla="*/ 1451463 h 1590884"/>
                  <a:gd name="connsiteX2" fmla="*/ 2162907 w 2162907"/>
                  <a:gd name="connsiteY2" fmla="*/ 0 h 1590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162907" h="1590884">
                    <a:moveTo>
                      <a:pt x="0" y="1451463"/>
                    </a:moveTo>
                    <a:cubicBezTo>
                      <a:pt x="180242" y="1571624"/>
                      <a:pt x="360485" y="1693373"/>
                      <a:pt x="720969" y="1451463"/>
                    </a:cubicBezTo>
                    <a:cubicBezTo>
                      <a:pt x="1081453" y="1209553"/>
                      <a:pt x="1802740" y="241276"/>
                      <a:pt x="2162907" y="0"/>
                    </a:cubicBezTo>
                  </a:path>
                </a:pathLst>
              </a:cu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s-ES"/>
              </a:p>
            </p:txBody>
          </p:sp>
        </p:grpSp>
      </p:grpSp>
      <p:cxnSp>
        <p:nvCxnSpPr>
          <p:cNvPr id="47" name="Conector recto 46">
            <a:extLst>
              <a:ext uri="{FF2B5EF4-FFF2-40B4-BE49-F238E27FC236}">
                <a16:creationId xmlns:a16="http://schemas.microsoft.com/office/drawing/2014/main" id="{06EA986D-E2FF-AB8C-9F7B-1E4E2E6E26A2}"/>
              </a:ext>
            </a:extLst>
          </p:cNvPr>
          <p:cNvCxnSpPr>
            <a:cxnSpLocks/>
          </p:cNvCxnSpPr>
          <p:nvPr/>
        </p:nvCxnSpPr>
        <p:spPr>
          <a:xfrm flipV="1">
            <a:off x="8675485" y="-1548895"/>
            <a:ext cx="106535" cy="286857"/>
          </a:xfrm>
          <a:prstGeom prst="line">
            <a:avLst/>
          </a:prstGeom>
          <a:ln w="127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Conector recto 47">
            <a:extLst>
              <a:ext uri="{FF2B5EF4-FFF2-40B4-BE49-F238E27FC236}">
                <a16:creationId xmlns:a16="http://schemas.microsoft.com/office/drawing/2014/main" id="{32EE4A24-8E64-568D-C8E1-0318B5BA4EC1}"/>
              </a:ext>
            </a:extLst>
          </p:cNvPr>
          <p:cNvCxnSpPr>
            <a:cxnSpLocks/>
          </p:cNvCxnSpPr>
          <p:nvPr/>
        </p:nvCxnSpPr>
        <p:spPr>
          <a:xfrm>
            <a:off x="10082406" y="-2410363"/>
            <a:ext cx="148344" cy="214516"/>
          </a:xfrm>
          <a:prstGeom prst="line">
            <a:avLst/>
          </a:prstGeom>
          <a:ln w="12700"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Arco 48">
            <a:extLst>
              <a:ext uri="{FF2B5EF4-FFF2-40B4-BE49-F238E27FC236}">
                <a16:creationId xmlns:a16="http://schemas.microsoft.com/office/drawing/2014/main" id="{3A7C0426-F520-FA9C-9057-CFE7BDE24348}"/>
              </a:ext>
            </a:extLst>
          </p:cNvPr>
          <p:cNvSpPr/>
          <p:nvPr/>
        </p:nvSpPr>
        <p:spPr>
          <a:xfrm>
            <a:off x="7316656" y="-2044801"/>
            <a:ext cx="704013" cy="1416819"/>
          </a:xfrm>
          <a:prstGeom prst="arc">
            <a:avLst>
              <a:gd name="adj1" fmla="val 16200000"/>
              <a:gd name="adj2" fmla="val 29025"/>
            </a:avLst>
          </a:prstGeom>
          <a:ln w="44450"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Imagen 3" descr="Un dibujo de una persona&#10;&#10;Descripción generada automáticamente con confianza baja">
            <a:extLst>
              <a:ext uri="{FF2B5EF4-FFF2-40B4-BE49-F238E27FC236}">
                <a16:creationId xmlns:a16="http://schemas.microsoft.com/office/drawing/2014/main" id="{58805100-FAAD-5E1B-E0FC-4E31EA60E2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2522" y="1465021"/>
            <a:ext cx="4956920" cy="5234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720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4" y="514351"/>
            <a:ext cx="9073516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 dirty="0"/>
                <a:t>Introduction: the </a:t>
              </a:r>
              <a:r>
                <a:rPr lang="en-US" sz="5000" b="1" dirty="0" err="1"/>
                <a:t>Musashi</a:t>
              </a:r>
              <a:r>
                <a:rPr lang="en-US" sz="5000" b="1" dirty="0"/>
                <a:t> Family</a:t>
              </a:r>
              <a:endParaRPr lang="es-ES" sz="5000" dirty="0"/>
            </a:p>
          </p:txBody>
        </p:sp>
      </p:grpSp>
      <p:pic>
        <p:nvPicPr>
          <p:cNvPr id="3" name="Imagen 2" descr="Imagen que contiene interior, pastel, pequeño, tabla&#10;&#10;Descripción generada automáticamente">
            <a:extLst>
              <a:ext uri="{FF2B5EF4-FFF2-40B4-BE49-F238E27FC236}">
                <a16:creationId xmlns:a16="http://schemas.microsoft.com/office/drawing/2014/main" id="{BEFC94FB-38E1-8BC9-43DB-F6474E15C3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1014" y="1465021"/>
            <a:ext cx="9073513" cy="4387310"/>
          </a:xfrm>
          <a:prstGeom prst="rect">
            <a:avLst/>
          </a:prstGeom>
        </p:spPr>
      </p:pic>
      <p:sp>
        <p:nvSpPr>
          <p:cNvPr id="5" name="Flecha: hacia arriba 4">
            <a:extLst>
              <a:ext uri="{FF2B5EF4-FFF2-40B4-BE49-F238E27FC236}">
                <a16:creationId xmlns:a16="http://schemas.microsoft.com/office/drawing/2014/main" id="{29401BDE-DE7D-05C1-DF98-B12F21DEC974}"/>
              </a:ext>
            </a:extLst>
          </p:cNvPr>
          <p:cNvSpPr/>
          <p:nvPr/>
        </p:nvSpPr>
        <p:spPr>
          <a:xfrm rot="1294725">
            <a:off x="7550297" y="4133403"/>
            <a:ext cx="695096" cy="671331"/>
          </a:xfrm>
          <a:prstGeom prst="upArrow">
            <a:avLst/>
          </a:prstGeom>
          <a:solidFill>
            <a:srgbClr val="6666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018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4010027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5000" b="1" dirty="0"/>
                <a:t>  Objective</a:t>
              </a:r>
              <a:endParaRPr lang="es-ES" sz="5000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342545D-EBD5-4847-BD96-7E75992A1C54}"/>
              </a:ext>
            </a:extLst>
          </p:cNvPr>
          <p:cNvSpPr txBox="1">
            <a:spLocks/>
          </p:cNvSpPr>
          <p:nvPr/>
        </p:nvSpPr>
        <p:spPr>
          <a:xfrm>
            <a:off x="1823357" y="1862504"/>
            <a:ext cx="10017544" cy="122940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0" i="0" u="none" strike="noStrike" baseline="0" dirty="0">
                <a:latin typeface="NimbusSanL-Regu"/>
              </a:rPr>
              <a:t>Extending the knowledge behind the allosteric interactions occurring in the MSI-1 proteins via docking simulations</a:t>
            </a: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ADD7D8B3-2D19-7035-CE16-23C9B98187FC}"/>
              </a:ext>
            </a:extLst>
          </p:cNvPr>
          <p:cNvSpPr txBox="1">
            <a:spLocks/>
          </p:cNvSpPr>
          <p:nvPr/>
        </p:nvSpPr>
        <p:spPr>
          <a:xfrm>
            <a:off x="1288373" y="3303104"/>
            <a:ext cx="10552528" cy="127022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0" i="0" u="none" strike="noStrike" baseline="0" dirty="0">
                <a:latin typeface="NimbusSanL-Regu"/>
              </a:rPr>
              <a:t>Generate the 3D structures of 5 mutant MSI-1 RNA-binding motifs</a:t>
            </a:r>
          </a:p>
        </p:txBody>
      </p:sp>
      <p:sp>
        <p:nvSpPr>
          <p:cNvPr id="31" name="Título 1">
            <a:extLst>
              <a:ext uri="{FF2B5EF4-FFF2-40B4-BE49-F238E27FC236}">
                <a16:creationId xmlns:a16="http://schemas.microsoft.com/office/drawing/2014/main" id="{7EAC6BCC-9F95-1ABE-FCA5-4A7380DD0E0E}"/>
              </a:ext>
            </a:extLst>
          </p:cNvPr>
          <p:cNvSpPr txBox="1">
            <a:spLocks/>
          </p:cNvSpPr>
          <p:nvPr/>
        </p:nvSpPr>
        <p:spPr>
          <a:xfrm>
            <a:off x="1288373" y="4586397"/>
            <a:ext cx="10552528" cy="6351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0" i="0" u="none" strike="noStrike" baseline="0" dirty="0">
                <a:latin typeface="NimbusSanL-Regu"/>
              </a:rPr>
              <a:t>Protein-RNA docking</a:t>
            </a:r>
          </a:p>
        </p:txBody>
      </p:sp>
      <p:sp>
        <p:nvSpPr>
          <p:cNvPr id="32" name="Título 1">
            <a:extLst>
              <a:ext uri="{FF2B5EF4-FFF2-40B4-BE49-F238E27FC236}">
                <a16:creationId xmlns:a16="http://schemas.microsoft.com/office/drawing/2014/main" id="{128E9B48-D486-3B06-E8EB-F33BF87AE36F}"/>
              </a:ext>
            </a:extLst>
          </p:cNvPr>
          <p:cNvSpPr txBox="1">
            <a:spLocks/>
          </p:cNvSpPr>
          <p:nvPr/>
        </p:nvSpPr>
        <p:spPr>
          <a:xfrm>
            <a:off x="1288373" y="5234577"/>
            <a:ext cx="10552528" cy="6351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0" i="0" u="none" strike="noStrike" baseline="0" dirty="0">
                <a:latin typeface="NimbusSanL-Regu"/>
              </a:rPr>
              <a:t>Protein-lipid docking</a:t>
            </a:r>
          </a:p>
        </p:txBody>
      </p:sp>
      <p:sp>
        <p:nvSpPr>
          <p:cNvPr id="33" name="Título 1">
            <a:extLst>
              <a:ext uri="{FF2B5EF4-FFF2-40B4-BE49-F238E27FC236}">
                <a16:creationId xmlns:a16="http://schemas.microsoft.com/office/drawing/2014/main" id="{C9C064AA-41E4-BD9F-B71C-70BE47B6E56C}"/>
              </a:ext>
            </a:extLst>
          </p:cNvPr>
          <p:cNvSpPr txBox="1">
            <a:spLocks/>
          </p:cNvSpPr>
          <p:nvPr/>
        </p:nvSpPr>
        <p:spPr>
          <a:xfrm>
            <a:off x="1288373" y="5944181"/>
            <a:ext cx="10552528" cy="635113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 algn="l">
              <a:buFont typeface="Arial" panose="020B0604020202020204" pitchFamily="34" charset="0"/>
              <a:buChar char="•"/>
            </a:pPr>
            <a:r>
              <a:rPr lang="en-US" sz="4000" b="0" i="0" u="none" strike="noStrike" baseline="0" dirty="0">
                <a:latin typeface="NimbusSanL-Regu"/>
              </a:rPr>
              <a:t>Asses the lipid-protein-RNA complex structure</a:t>
            </a:r>
          </a:p>
        </p:txBody>
      </p:sp>
    </p:spTree>
    <p:extLst>
      <p:ext uri="{BB962C8B-B14F-4D97-AF65-F5344CB8AC3E}">
        <p14:creationId xmlns:p14="http://schemas.microsoft.com/office/powerpoint/2010/main" val="608982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8" grpId="0"/>
      <p:bldP spid="31" grpId="0"/>
      <p:bldP spid="32" grpId="0"/>
      <p:bldP spid="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AEDFBD57-9F75-4B47-90D7-7BA82DBC3C5A}"/>
              </a:ext>
            </a:extLst>
          </p:cNvPr>
          <p:cNvGrpSpPr/>
          <p:nvPr/>
        </p:nvGrpSpPr>
        <p:grpSpPr>
          <a:xfrm>
            <a:off x="619123" y="514351"/>
            <a:ext cx="11036583" cy="809624"/>
            <a:chOff x="666749" y="1552576"/>
            <a:chExt cx="3114676" cy="809624"/>
          </a:xfrm>
        </p:grpSpPr>
        <p:sp>
          <p:nvSpPr>
            <p:cNvPr id="9" name="Rectángulo: esquinas redondeadas 8">
              <a:extLst>
                <a:ext uri="{FF2B5EF4-FFF2-40B4-BE49-F238E27FC236}">
                  <a16:creationId xmlns:a16="http://schemas.microsoft.com/office/drawing/2014/main" id="{B69F141D-F9E0-4026-BE83-3F677792635E}"/>
                </a:ext>
              </a:extLst>
            </p:cNvPr>
            <p:cNvSpPr/>
            <p:nvPr/>
          </p:nvSpPr>
          <p:spPr>
            <a:xfrm>
              <a:off x="666750" y="1552576"/>
              <a:ext cx="3114675" cy="809624"/>
            </a:xfrm>
            <a:prstGeom prst="roundRect">
              <a:avLst/>
            </a:prstGeom>
            <a:solidFill>
              <a:srgbClr val="FFFFFF">
                <a:alpha val="6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sp>
          <p:nvSpPr>
            <p:cNvPr id="8" name="Título 1">
              <a:extLst>
                <a:ext uri="{FF2B5EF4-FFF2-40B4-BE49-F238E27FC236}">
                  <a16:creationId xmlns:a16="http://schemas.microsoft.com/office/drawing/2014/main" id="{B6C0472B-038E-46FC-9EE3-F01084F5EEB2}"/>
                </a:ext>
              </a:extLst>
            </p:cNvPr>
            <p:cNvSpPr txBox="1">
              <a:spLocks/>
            </p:cNvSpPr>
            <p:nvPr/>
          </p:nvSpPr>
          <p:spPr>
            <a:xfrm>
              <a:off x="666749" y="1552576"/>
              <a:ext cx="3114675" cy="809624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en-US" sz="4500" b="1" dirty="0"/>
                <a:t>  G</a:t>
              </a:r>
              <a:r>
                <a:rPr lang="es-ES" sz="4500" b="1" dirty="0" err="1"/>
                <a:t>eneration</a:t>
              </a:r>
              <a:r>
                <a:rPr lang="es-ES" sz="4500" b="1" dirty="0"/>
                <a:t> </a:t>
              </a:r>
              <a:r>
                <a:rPr lang="es-ES" sz="4500" b="1" dirty="0" err="1"/>
                <a:t>of</a:t>
              </a:r>
              <a:r>
                <a:rPr lang="es-ES" sz="4500" b="1" dirty="0"/>
                <a:t> 3D RNA </a:t>
              </a:r>
              <a:r>
                <a:rPr lang="es-ES" sz="4500" b="1" dirty="0" err="1"/>
                <a:t>molecule</a:t>
              </a:r>
              <a:r>
                <a:rPr lang="es-ES" sz="4500" b="1" dirty="0"/>
                <a:t> </a:t>
              </a:r>
              <a:r>
                <a:rPr lang="es-ES" sz="4500" b="1" dirty="0" err="1"/>
                <a:t>structures</a:t>
              </a:r>
              <a:endParaRPr lang="es-ES" sz="4500" b="1" dirty="0"/>
            </a:p>
          </p:txBody>
        </p:sp>
      </p:grpSp>
      <p:sp>
        <p:nvSpPr>
          <p:cNvPr id="6" name="Rectángulo: esquinas redondeadas 5">
            <a:extLst>
              <a:ext uri="{FF2B5EF4-FFF2-40B4-BE49-F238E27FC236}">
                <a16:creationId xmlns:a16="http://schemas.microsoft.com/office/drawing/2014/main" id="{812A8BE9-3DD0-4190-9043-BFF7F433DF47}"/>
              </a:ext>
            </a:extLst>
          </p:cNvPr>
          <p:cNvSpPr/>
          <p:nvPr/>
        </p:nvSpPr>
        <p:spPr>
          <a:xfrm>
            <a:off x="1687286" y="1323975"/>
            <a:ext cx="8948058" cy="1270226"/>
          </a:xfrm>
          <a:prstGeom prst="roundRect">
            <a:avLst/>
          </a:prstGeom>
          <a:solidFill>
            <a:schemeClr val="bg1">
              <a:alpha val="6196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6148" name="Picture 4" descr="NUPACK">
            <a:extLst>
              <a:ext uri="{FF2B5EF4-FFF2-40B4-BE49-F238E27FC236}">
                <a16:creationId xmlns:a16="http://schemas.microsoft.com/office/drawing/2014/main" id="{3FA580FC-3814-7CBA-7EFF-48ACB5D57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656" y="1420775"/>
            <a:ext cx="671967" cy="1708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NUPACK: Utilities demos">
            <a:extLst>
              <a:ext uri="{FF2B5EF4-FFF2-40B4-BE49-F238E27FC236}">
                <a16:creationId xmlns:a16="http://schemas.microsoft.com/office/drawing/2014/main" id="{7705DA07-643D-2127-CCB2-2EC9563F4A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253" y="1955942"/>
            <a:ext cx="2905600" cy="638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Bioserver">
            <a:extLst>
              <a:ext uri="{FF2B5EF4-FFF2-40B4-BE49-F238E27FC236}">
                <a16:creationId xmlns:a16="http://schemas.microsoft.com/office/drawing/2014/main" id="{8A77CE4B-F069-7D88-8DC0-F3E85D71AD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475"/>
          <a:stretch/>
        </p:blipFill>
        <p:spPr bwMode="auto">
          <a:xfrm>
            <a:off x="6759074" y="1525467"/>
            <a:ext cx="4132704" cy="1499207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Un dibujo de un árbol&#10;&#10;Descripción generada automáticamente con confianza baja">
            <a:extLst>
              <a:ext uri="{FF2B5EF4-FFF2-40B4-BE49-F238E27FC236}">
                <a16:creationId xmlns:a16="http://schemas.microsoft.com/office/drawing/2014/main" id="{76B0AF40-BD67-ED3D-DF7C-1325F92D86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0356" y="3392948"/>
            <a:ext cx="7975406" cy="317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559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12593</TotalTime>
  <Words>1059</Words>
  <Application>Microsoft Office PowerPoint</Application>
  <PresentationFormat>Panorámica</PresentationFormat>
  <Paragraphs>164</Paragraphs>
  <Slides>27</Slides>
  <Notes>25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NimbusSanL-Regu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Lucas Goiriz Beltrán</dc:creator>
  <cp:lastModifiedBy>Lucas Goiriz Beltrán</cp:lastModifiedBy>
  <cp:revision>100</cp:revision>
  <dcterms:created xsi:type="dcterms:W3CDTF">2019-07-04T09:39:49Z</dcterms:created>
  <dcterms:modified xsi:type="dcterms:W3CDTF">2023-01-15T13:37:24Z</dcterms:modified>
</cp:coreProperties>
</file>